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28"/>
  </p:notesMasterIdLst>
  <p:handoutMasterIdLst>
    <p:handoutMasterId r:id="rId29"/>
  </p:handoutMasterIdLst>
  <p:sldIdLst>
    <p:sldId id="267" r:id="rId3"/>
    <p:sldId id="266" r:id="rId4"/>
    <p:sldId id="283" r:id="rId5"/>
    <p:sldId id="286" r:id="rId6"/>
    <p:sldId id="284" r:id="rId7"/>
    <p:sldId id="285" r:id="rId8"/>
    <p:sldId id="274" r:id="rId9"/>
    <p:sldId id="287" r:id="rId10"/>
    <p:sldId id="288" r:id="rId11"/>
    <p:sldId id="275" r:id="rId12"/>
    <p:sldId id="276" r:id="rId13"/>
    <p:sldId id="289" r:id="rId14"/>
    <p:sldId id="290" r:id="rId15"/>
    <p:sldId id="291" r:id="rId16"/>
    <p:sldId id="277" r:id="rId17"/>
    <p:sldId id="278" r:id="rId18"/>
    <p:sldId id="279" r:id="rId19"/>
    <p:sldId id="280" r:id="rId20"/>
    <p:sldId id="293" r:id="rId21"/>
    <p:sldId id="296" r:id="rId22"/>
    <p:sldId id="271" r:id="rId23"/>
    <p:sldId id="272" r:id="rId24"/>
    <p:sldId id="292" r:id="rId25"/>
    <p:sldId id="294" r:id="rId26"/>
    <p:sldId id="295" r:id="rId27"/>
  </p:sldIdLst>
  <p:sldSz cx="12192000" cy="6858000"/>
  <p:notesSz cx="6858000" cy="9144000"/>
  <p:defaultTextStyle>
    <a:defPPr>
      <a:defRPr lang="en-GB"/>
    </a:defPPr>
    <a:lvl1pPr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9144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9144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9144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914400" rtl="0" eaLnBrk="1" latinLnBrk="0" hangingPunct="1">
      <a:defRPr sz="2400"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26565"/>
    <a:srgbClr val="026464"/>
    <a:srgbClr val="026363"/>
    <a:srgbClr val="026767"/>
    <a:srgbClr val="026666"/>
    <a:srgbClr val="155C5A"/>
    <a:srgbClr val="006666"/>
    <a:srgbClr val="FFC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12"/>
    <p:restoredTop sz="85415"/>
  </p:normalViewPr>
  <p:slideViewPr>
    <p:cSldViewPr snapToGrid="0" snapToObjects="1">
      <p:cViewPr varScale="1">
        <p:scale>
          <a:sx n="127" d="100"/>
          <a:sy n="127" d="100"/>
        </p:scale>
        <p:origin x="200"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ea typeface="ＭＳ Ｐゴシック" charset="0"/>
                <a:cs typeface="ＭＳ Ｐゴシック" charset="0"/>
              </a:defRPr>
            </a:lvl1pPr>
          </a:lstStyle>
          <a:p>
            <a:pPr>
              <a:defRPr/>
            </a:pPr>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smtClean="0">
                <a:ea typeface="ＭＳ Ｐゴシック" charset="0"/>
                <a:cs typeface="ＭＳ Ｐゴシック" charset="0"/>
              </a:defRPr>
            </a:lvl1pPr>
          </a:lstStyle>
          <a:p>
            <a:pPr>
              <a:defRPr/>
            </a:pPr>
            <a:fld id="{65B12991-0EF8-104D-815D-6DD1264FA606}" type="datetimeFigureOut">
              <a:rPr lang="en-GB"/>
              <a:pPr>
                <a:defRPr/>
              </a:pPr>
              <a:t>13/11/2017</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ea typeface="ＭＳ Ｐゴシック" charset="0"/>
                <a:cs typeface="ＭＳ Ｐゴシック" charset="0"/>
              </a:defRPr>
            </a:lvl1pPr>
          </a:lstStyle>
          <a:p>
            <a:pPr>
              <a:defRPr/>
            </a:pPr>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sz="1200" smtClean="0">
                <a:ea typeface="ＭＳ Ｐゴシック" charset="0"/>
                <a:cs typeface="ＭＳ Ｐゴシック" charset="0"/>
              </a:defRPr>
            </a:lvl1pPr>
          </a:lstStyle>
          <a:p>
            <a:pPr>
              <a:defRPr/>
            </a:pPr>
            <a:fld id="{1B66863A-3DA3-BB44-A3A6-663BE128A246}" type="slidenum">
              <a:rPr lang="en-GB"/>
              <a:pPr>
                <a:defRPr/>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ea typeface="ＭＳ Ｐゴシック" charset="0"/>
                <a:cs typeface="ＭＳ Ｐゴシック" charset="0"/>
              </a:defRPr>
            </a:lvl1pPr>
          </a:lstStyle>
          <a:p>
            <a:pPr>
              <a:defRPr/>
            </a:pPr>
            <a:fld id="{F725A696-DEE4-7F4E-875D-C15FB55E6607}" type="datetimeFigureOut">
              <a:rPr lang="en-US"/>
              <a:pPr>
                <a:defRPr/>
              </a:pPr>
              <a:t>11/13/17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en-GB" altLang="x-none"/>
              <a:t>Click to edit Master text styles</a:t>
            </a:r>
          </a:p>
          <a:p>
            <a:pPr lvl="1"/>
            <a:r>
              <a:rPr lang="en-GB" altLang="x-none"/>
              <a:t>Second level</a:t>
            </a:r>
          </a:p>
          <a:p>
            <a:pPr lvl="2"/>
            <a:r>
              <a:rPr lang="en-GB" altLang="x-none"/>
              <a:t>Third level</a:t>
            </a:r>
          </a:p>
          <a:p>
            <a:pPr lvl="3"/>
            <a:r>
              <a:rPr lang="en-GB" altLang="x-none"/>
              <a:t>Fourth level</a:t>
            </a:r>
          </a:p>
          <a:p>
            <a:pPr lvl="4"/>
            <a:r>
              <a:rPr lang="en-GB" altLang="x-none"/>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hangingPunct="1">
              <a:defRPr sz="1200">
                <a:ea typeface="ＭＳ Ｐゴシック" charset="0"/>
                <a:cs typeface="ＭＳ Ｐゴシック" charset="0"/>
              </a:defRPr>
            </a:lvl1pPr>
          </a:lstStyle>
          <a:p>
            <a:pPr>
              <a:defRPr/>
            </a:pPr>
            <a:fld id="{8A12FEED-3FAF-D14D-BC46-A9E14BE8E1F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128"/>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128"/>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128"/>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rest.slimsuite.unsw.edu.au/docs&amp;page=cmd:1e"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8</a:t>
            </a:fld>
            <a:endParaRPr lang="en-US"/>
          </a:p>
        </p:txBody>
      </p:sp>
    </p:spTree>
    <p:extLst>
      <p:ext uri="{BB962C8B-B14F-4D97-AF65-F5344CB8AC3E}">
        <p14:creationId xmlns:p14="http://schemas.microsoft.com/office/powerpoint/2010/main" val="53368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9</a:t>
            </a:fld>
            <a:endParaRPr lang="en-US"/>
          </a:p>
        </p:txBody>
      </p:sp>
    </p:spTree>
    <p:extLst>
      <p:ext uri="{BB962C8B-B14F-4D97-AF65-F5344CB8AC3E}">
        <p14:creationId xmlns:p14="http://schemas.microsoft.com/office/powerpoint/2010/main" val="335372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a typeface="ＭＳ Ｐゴシック" charset="0"/>
                <a:cs typeface="ＭＳ Ｐゴシック" charset="0"/>
              </a:rPr>
              <a:t>How many human proteins should contain a domain of interest out of all proteins that interact with a specific viral protein so that we can say with % confidence (p-value) that a viral protein binds that domain.</a:t>
            </a:r>
          </a:p>
          <a:p>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11</a:t>
            </a:fld>
            <a:endParaRPr lang="en-US"/>
          </a:p>
        </p:txBody>
      </p:sp>
    </p:spTree>
    <p:extLst>
      <p:ext uri="{BB962C8B-B14F-4D97-AF65-F5344CB8AC3E}">
        <p14:creationId xmlns:p14="http://schemas.microsoft.com/office/powerpoint/2010/main" val="1915754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a typeface="ＭＳ Ｐゴシック" charset="0"/>
                <a:cs typeface="ＭＳ Ｐゴシック" charset="0"/>
              </a:rPr>
              <a:t>How many human proteins should contain a domain of interest out of all proteins that interact with a specific viral protein so that we can say with % confidence (p-value) that a viral protein binds that domain.</a:t>
            </a:r>
          </a:p>
          <a:p>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12</a:t>
            </a:fld>
            <a:endParaRPr lang="en-US"/>
          </a:p>
        </p:txBody>
      </p:sp>
    </p:spTree>
    <p:extLst>
      <p:ext uri="{BB962C8B-B14F-4D97-AF65-F5344CB8AC3E}">
        <p14:creationId xmlns:p14="http://schemas.microsoft.com/office/powerpoint/2010/main" val="1299150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a typeface="ＭＳ Ｐゴシック" charset="0"/>
                <a:cs typeface="ＭＳ Ｐゴシック" charset="0"/>
              </a:rPr>
              <a:t>How many human proteins should contain a domain of interest out of all proteins that interact with a specific viral protein so that we can say with % confidence (p-value) that a viral protein binds that domain.</a:t>
            </a:r>
          </a:p>
          <a:p>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13</a:t>
            </a:fld>
            <a:endParaRPr lang="en-US"/>
          </a:p>
        </p:txBody>
      </p:sp>
    </p:spTree>
    <p:extLst>
      <p:ext uri="{BB962C8B-B14F-4D97-AF65-F5344CB8AC3E}">
        <p14:creationId xmlns:p14="http://schemas.microsoft.com/office/powerpoint/2010/main" val="1737288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a typeface="ＭＳ Ｐゴシック" charset="0"/>
                <a:cs typeface="ＭＳ Ｐゴシック" charset="0"/>
              </a:rPr>
              <a:t>How many human proteins should contain a domain of interest out of all proteins that interact with a specific viral protein so that we can say with % confidence (p-value) that a viral protein binds that domain.</a:t>
            </a:r>
          </a:p>
          <a:p>
            <a:endParaRPr lang="en-US" dirty="0" smtClean="0"/>
          </a:p>
          <a:p>
            <a:r>
              <a:rPr lang="en-US" dirty="0" smtClean="0"/>
              <a:t>The description</a:t>
            </a:r>
            <a:r>
              <a:rPr lang="en-US" baseline="0" dirty="0" smtClean="0"/>
              <a:t> of the method:</a:t>
            </a:r>
          </a:p>
          <a:p>
            <a:r>
              <a:rPr lang="en-US" sz="1200" kern="1200" dirty="0" smtClean="0">
                <a:solidFill>
                  <a:schemeClr val="tx1"/>
                </a:solidFill>
                <a:effectLst/>
                <a:latin typeface="+mn-lt"/>
                <a:ea typeface="ＭＳ Ｐゴシック" charset="0"/>
                <a:cs typeface="ＭＳ Ｐゴシック" charset="0"/>
              </a:rPr>
              <a:t>How many human proteins should contain a domain of interest out of all proteins that interact with a specific viral protein so that we can say with % confidence that a viral protein binds that domain.</a:t>
            </a:r>
          </a:p>
          <a:p>
            <a:pPr rtl="0" fontAlgn="ctr"/>
            <a:r>
              <a:rPr lang="en-US" sz="1200" kern="1200" dirty="0" smtClean="0">
                <a:solidFill>
                  <a:schemeClr val="tx1"/>
                </a:solidFill>
                <a:effectLst/>
                <a:latin typeface="+mn-lt"/>
                <a:ea typeface="ＭＳ Ｐゴシック" charset="0"/>
                <a:cs typeface="ＭＳ Ｐゴシック" charset="0"/>
              </a:rPr>
              <a:t>Reflects the association between the total number of human proteins the viral protein interacts with and the fraction of these proteins containing a specific domain (Fisher's exact test doesn't account for this).</a:t>
            </a:r>
          </a:p>
          <a:p>
            <a:pPr rtl="0" fontAlgn="ctr"/>
            <a:r>
              <a:rPr lang="en-US" sz="1200" kern="1200" dirty="0" smtClean="0">
                <a:solidFill>
                  <a:schemeClr val="tx1"/>
                </a:solidFill>
                <a:effectLst/>
                <a:latin typeface="+mn-lt"/>
                <a:ea typeface="ＭＳ Ｐゴシック" charset="0"/>
                <a:cs typeface="ＭＳ Ｐゴシック" charset="0"/>
              </a:rPr>
              <a:t>The rationale is that the number of human proteins that should contain a domain of interest for us to say with % confidence that a viral protein binds that domain changes as a viral protein gains more interacting partners. In a viral protein has only one human partner we cannot possibly identify which of the domains in that single protein are mediating interactions. Our ability to identify this domain grows a the degree of viral protein grows.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14</a:t>
            </a:fld>
            <a:endParaRPr lang="en-US"/>
          </a:p>
        </p:txBody>
      </p:sp>
    </p:spTree>
    <p:extLst>
      <p:ext uri="{BB962C8B-B14F-4D97-AF65-F5344CB8AC3E}">
        <p14:creationId xmlns:p14="http://schemas.microsoft.com/office/powerpoint/2010/main" val="2022845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smtClean="0">
                <a:effectLst/>
              </a:rPr>
              <a:t>Intrinsically unstructured/disordered proteins have no single well-defined tertiary structure in their native, functional state. Our server recognizes such regions from the amino acid sequence based on the estimated pairwise energy content. The underlying assumption is that globular proteins are composed of amino acids which have the potential to form a large number of favorable interactions, whereas intrinsically unstructured proteins (IUPs) adopt no stable structure because their amino acid composition does not allow sufficient favorable interactions to form.</a:t>
            </a:r>
          </a:p>
          <a:p>
            <a:endParaRPr lang="en-US" dirty="0" smtClean="0">
              <a:effectLst/>
            </a:endParaRPr>
          </a:p>
          <a:p>
            <a:r>
              <a:rPr lang="en-US" dirty="0" smtClean="0"/>
              <a:t>http://</a:t>
            </a:r>
            <a:r>
              <a:rPr lang="en-US" dirty="0" err="1" smtClean="0"/>
              <a:t>rest.slimsuite.unsw.edu.au</a:t>
            </a:r>
            <a:r>
              <a:rPr lang="en-US" dirty="0" smtClean="0"/>
              <a:t>/</a:t>
            </a:r>
            <a:r>
              <a:rPr lang="en-US" dirty="0" err="1" smtClean="0"/>
              <a:t>docs&amp;page</a:t>
            </a:r>
            <a:r>
              <a:rPr lang="en-US" dirty="0" smtClean="0"/>
              <a:t>=</a:t>
            </a:r>
            <a:r>
              <a:rPr lang="en-US" dirty="0" err="1" smtClean="0"/>
              <a:t>module:qslimfinder</a:t>
            </a:r>
            <a:endParaRPr lang="en-US" dirty="0" smtClean="0"/>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ＭＳ Ｐゴシック" charset="0"/>
                <a:cs typeface="ＭＳ Ｐゴシック" charset="0"/>
              </a:rPr>
              <a:t>BLAST e-value threshold for determining relationships [</a:t>
            </a:r>
            <a:r>
              <a:rPr lang="en-US" sz="1200" b="1" u="none" strike="noStrike" kern="1200" dirty="0" smtClean="0">
                <a:solidFill>
                  <a:schemeClr val="tx1"/>
                </a:solidFill>
                <a:effectLst/>
                <a:latin typeface="+mn-lt"/>
                <a:ea typeface="ＭＳ Ｐゴシック" charset="0"/>
                <a:cs typeface="ＭＳ Ｐゴシック" charset="0"/>
                <a:hlinkClick r:id="rId3"/>
              </a:rPr>
              <a:t>1e=4</a:t>
            </a:r>
            <a:r>
              <a:rPr lang="en-US" sz="1200" b="0" i="0" kern="1200" dirty="0" smtClean="0">
                <a:solidFill>
                  <a:schemeClr val="tx1"/>
                </a:solidFill>
                <a:effectLst/>
                <a:latin typeface="+mn-lt"/>
                <a:ea typeface="ＭＳ Ｐゴシック" charset="0"/>
                <a:cs typeface="ＭＳ Ｐゴシック" charset="0"/>
              </a:rPr>
              <a:t>] and </a:t>
            </a:r>
            <a:r>
              <a:rPr lang="en-US" dirty="0" smtClean="0">
                <a:latin typeface="Helvetica Neue" charset="0"/>
                <a:ea typeface="Helvetica Neue" charset="0"/>
                <a:cs typeface="Helvetica Neue" charset="0"/>
              </a:rPr>
              <a:t>grouping</a:t>
            </a:r>
            <a:r>
              <a:rPr lang="en-US" baseline="0" dirty="0" smtClean="0">
                <a:latin typeface="Helvetica Neue" charset="0"/>
                <a:ea typeface="Helvetica Neue" charset="0"/>
                <a:cs typeface="Helvetica Neue" charset="0"/>
              </a:rPr>
              <a:t> s</a:t>
            </a:r>
            <a:r>
              <a:rPr lang="en-US" dirty="0" smtClean="0">
                <a:latin typeface="Helvetica Neue" charset="0"/>
                <a:ea typeface="Helvetica Neue" charset="0"/>
                <a:cs typeface="Helvetica Neue" charset="0"/>
              </a:rPr>
              <a:t>imilar proteins in clusters</a:t>
            </a:r>
          </a:p>
          <a:p>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16</a:t>
            </a:fld>
            <a:endParaRPr lang="en-US"/>
          </a:p>
        </p:txBody>
      </p:sp>
    </p:spTree>
    <p:extLst>
      <p:ext uri="{BB962C8B-B14F-4D97-AF65-F5344CB8AC3E}">
        <p14:creationId xmlns:p14="http://schemas.microsoft.com/office/powerpoint/2010/main" val="1862774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Squares</a:t>
            </a:r>
            <a:r>
              <a:rPr lang="en-US" baseline="0" dirty="0" smtClean="0"/>
              <a:t> are motifs</a:t>
            </a:r>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22</a:t>
            </a:fld>
            <a:endParaRPr lang="en-US"/>
          </a:p>
        </p:txBody>
      </p:sp>
    </p:spTree>
    <p:extLst>
      <p:ext uri="{BB962C8B-B14F-4D97-AF65-F5344CB8AC3E}">
        <p14:creationId xmlns:p14="http://schemas.microsoft.com/office/powerpoint/2010/main" val="1915963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Squares</a:t>
            </a:r>
            <a:r>
              <a:rPr lang="en-US" baseline="0" dirty="0" smtClean="0"/>
              <a:t> are motifs</a:t>
            </a:r>
            <a:endParaRPr lang="en-US" dirty="0"/>
          </a:p>
        </p:txBody>
      </p:sp>
      <p:sp>
        <p:nvSpPr>
          <p:cNvPr id="4" name="Slide Number Placeholder 3"/>
          <p:cNvSpPr>
            <a:spLocks noGrp="1"/>
          </p:cNvSpPr>
          <p:nvPr>
            <p:ph type="sldNum" sz="quarter" idx="10"/>
          </p:nvPr>
        </p:nvSpPr>
        <p:spPr/>
        <p:txBody>
          <a:bodyPr/>
          <a:lstStyle/>
          <a:p>
            <a:pPr>
              <a:defRPr/>
            </a:pPr>
            <a:fld id="{8A12FEED-3FAF-D14D-BC46-A9E14BE8E1FA}" type="slidenum">
              <a:rPr lang="en-US" smtClean="0"/>
              <a:pPr>
                <a:defRPr/>
              </a:pPr>
              <a:t>23</a:t>
            </a:fld>
            <a:endParaRPr lang="en-US"/>
          </a:p>
        </p:txBody>
      </p:sp>
    </p:spTree>
    <p:extLst>
      <p:ext uri="{BB962C8B-B14F-4D97-AF65-F5344CB8AC3E}">
        <p14:creationId xmlns:p14="http://schemas.microsoft.com/office/powerpoint/2010/main" val="1817383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5" descr="EMBL_EBI_DNA_dark2.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438193179"/>
      </p:ext>
    </p:extLst>
  </p:cSld>
  <p:clrMapOvr>
    <a:masterClrMapping/>
  </p:clrMapOvr>
  <p:transition>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3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c.elegan3.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1195760220"/>
      </p:ext>
    </p:extLst>
  </p:cSld>
  <p:clrMapOvr>
    <a:masterClrMapping/>
  </p:clrMapOvr>
  <p:transition>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4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medaka3.jpg"/>
          <p:cNvPicPr>
            <a:picLocks/>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990048914"/>
      </p:ext>
    </p:extLst>
  </p:cSld>
  <p:clrMapOvr>
    <a:masterClrMapping/>
  </p:clrMapOvr>
  <p:transition>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medaka4.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1048800642"/>
      </p:ext>
    </p:extLst>
  </p:cSld>
  <p:clrMapOvr>
    <a:masterClrMapping/>
  </p:clrMapOvr>
  <p:transition>
    <p:cu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2_Title Slide">
    <p:bg>
      <p:bgPr>
        <a:solidFill>
          <a:srgbClr val="E6E6E6"/>
        </a:solidFill>
        <a:effectLst/>
      </p:bgPr>
    </p:bg>
    <p:spTree>
      <p:nvGrpSpPr>
        <p:cNvPr id="1" name=""/>
        <p:cNvGrpSpPr/>
        <p:nvPr/>
      </p:nvGrpSpPr>
      <p:grpSpPr>
        <a:xfrm>
          <a:off x="0" y="0"/>
          <a:ext cx="0" cy="0"/>
          <a:chOff x="0" y="0"/>
          <a:chExt cx="0" cy="0"/>
        </a:xfrm>
      </p:grpSpPr>
      <p:pic>
        <p:nvPicPr>
          <p:cNvPr id="5" name="Picture 6"/>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646615518"/>
      </p:ext>
    </p:extLst>
  </p:cSld>
  <p:clrMapOvr>
    <a:masterClrMapping/>
  </p:clrMapOvr>
  <p:transition>
    <p:cu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Pr>
        <a:solidFill>
          <a:srgbClr val="E6E6E6"/>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pic>
        <p:nvPicPr>
          <p:cNvPr id="6" name="Picture 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cSld>
  <p:clrMapOvr>
    <a:masterClrMapping/>
  </p:clrMapOvr>
  <p:transition>
    <p:cu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2733083"/>
      </p:ext>
    </p:extLst>
  </p:cSld>
  <p:clrMapOvr>
    <a:masterClrMapping/>
  </p:clrMapOvr>
  <p:transition>
    <p:cu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3" name="Content Placeholder 2"/>
          <p:cNvSpPr>
            <a:spLocks noGrp="1"/>
          </p:cNvSpPr>
          <p:nvPr>
            <p:ph idx="1"/>
          </p:nvPr>
        </p:nvSpPr>
        <p:spPr/>
        <p:txBody>
          <a:bodyPr/>
          <a:lstStyle>
            <a:lvl2pPr>
              <a:buClr>
                <a:schemeClr val="accent1"/>
              </a:buClr>
              <a:defRPr/>
            </a:lvl2pPr>
            <a:lvl3pPr>
              <a:buClr>
                <a:schemeClr val="accent1"/>
              </a:buClr>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1682915728"/>
      </p:ext>
    </p:extLst>
  </p:cSld>
  <p:clrMapOvr>
    <a:masterClrMapping/>
  </p:clrMapOvr>
  <p:transition>
    <p:cu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3" name="Content Placeholder 2"/>
          <p:cNvSpPr>
            <a:spLocks noGrp="1"/>
          </p:cNvSpPr>
          <p:nvPr>
            <p:ph idx="1"/>
          </p:nvPr>
        </p:nvSpPr>
        <p:spPr>
          <a:xfrm>
            <a:off x="711200" y="1219200"/>
            <a:ext cx="5198533"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4"/>
          <p:cNvSpPr>
            <a:spLocks noGrp="1"/>
          </p:cNvSpPr>
          <p:nvPr>
            <p:ph type="body" sz="quarter" idx="10"/>
          </p:nvPr>
        </p:nvSpPr>
        <p:spPr>
          <a:xfrm>
            <a:off x="6248400" y="1219200"/>
            <a:ext cx="53340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525859"/>
      </p:ext>
    </p:extLst>
  </p:cSld>
  <p:clrMapOvr>
    <a:masterClrMapping/>
  </p:clrMapOvr>
  <p:transition>
    <p:cu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Tree>
    <p:extLst>
      <p:ext uri="{BB962C8B-B14F-4D97-AF65-F5344CB8AC3E}">
        <p14:creationId xmlns:p14="http://schemas.microsoft.com/office/powerpoint/2010/main" val="1057563508"/>
      </p:ext>
    </p:extLst>
  </p:cSld>
  <p:clrMapOvr>
    <a:masterClrMapping/>
  </p:clrMapOvr>
  <p:transition>
    <p:cu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1895216384"/>
      </p:ext>
    </p:extLst>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E6E6E6"/>
        </a:solidFill>
        <a:effectLst/>
      </p:bgPr>
    </p:bg>
    <p:spTree>
      <p:nvGrpSpPr>
        <p:cNvPr id="1" name=""/>
        <p:cNvGrpSpPr/>
        <p:nvPr/>
      </p:nvGrpSpPr>
      <p:grpSpPr>
        <a:xfrm>
          <a:off x="0" y="0"/>
          <a:ext cx="0" cy="0"/>
          <a:chOff x="0" y="0"/>
          <a:chExt cx="0" cy="0"/>
        </a:xfrm>
      </p:grpSpPr>
      <p:pic>
        <p:nvPicPr>
          <p:cNvPr id="10" name="Picture 5" descr="EMBL_EBI_Industry.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991333890"/>
      </p:ext>
    </p:extLst>
  </p:cSld>
  <p:clrMapOvr>
    <a:masterClrMapping/>
  </p:clrMapOvr>
  <p:transition>
    <p:cu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a:xfrm>
            <a:off x="711200" y="1219200"/>
            <a:ext cx="5198533"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4"/>
          <p:cNvSpPr>
            <a:spLocks noGrp="1"/>
          </p:cNvSpPr>
          <p:nvPr>
            <p:ph type="body" sz="quarter" idx="10"/>
          </p:nvPr>
        </p:nvSpPr>
        <p:spPr>
          <a:xfrm>
            <a:off x="6248400" y="1219200"/>
            <a:ext cx="53340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1424313584"/>
      </p:ext>
    </p:extLst>
  </p:cSld>
  <p:clrMapOvr>
    <a:masterClrMapping/>
  </p:clrMapOvr>
  <p:transition>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5" descr="powerpont-slide-title_cell_dark4.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28950" y="-12700"/>
            <a:ext cx="916305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1170555804"/>
      </p:ext>
    </p:extLst>
  </p:cSld>
  <p:clrMapOvr>
    <a:masterClrMapping/>
  </p:clrMapOvr>
  <p:transition>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5" descr="EMBL_EBI_Chemistry-slide2-background.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12700"/>
            <a:ext cx="91440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433707661"/>
      </p:ext>
    </p:extLst>
  </p:cSld>
  <p:clrMapOvr>
    <a:masterClrMapping/>
  </p:clrMapOvr>
  <p:transition>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9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Chem slide background4.ti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765160509"/>
      </p:ext>
    </p:extLst>
  </p:cSld>
  <p:clrMapOvr>
    <a:masterClrMapping/>
  </p:clrMapOvr>
  <p:transition>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5" descr="EMBL_EBI_PDBE-slide-background6.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920596527"/>
      </p:ext>
    </p:extLst>
  </p:cSld>
  <p:clrMapOvr>
    <a:masterClrMapping/>
  </p:clrMapOvr>
  <p:transition>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fly2.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17838" y="0"/>
            <a:ext cx="9174162"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1993636301"/>
      </p:ext>
    </p:extLst>
  </p:cSld>
  <p:clrMapOvr>
    <a:masterClrMapping/>
  </p:clrMapOvr>
  <p:transition>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cardiac4.jpg"/>
          <p:cNvPicPr>
            <a:picLocks/>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2005450413"/>
      </p:ext>
    </p:extLst>
  </p:cSld>
  <p:clrMapOvr>
    <a:masterClrMapping/>
  </p:clrMapOvr>
  <p:transition>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Pr>
        <a:solidFill>
          <a:srgbClr val="E6E6E6"/>
        </a:solidFill>
        <a:effectLst/>
      </p:bgPr>
    </p:bg>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171825" cy="6858000"/>
          </a:xfrm>
          <a:prstGeom prst="rect">
            <a:avLst/>
          </a:prstGeom>
          <a:solidFill>
            <a:srgbClr val="02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981200">
              <a:defRPr sz="2400">
                <a:solidFill>
                  <a:schemeClr val="tx1"/>
                </a:solidFill>
                <a:latin typeface="Arial" charset="0"/>
                <a:ea typeface="ＭＳ Ｐゴシック" charset="-128"/>
                <a:cs typeface="ＭＳ Ｐゴシック" charset="-128"/>
              </a:defRPr>
            </a:lvl1pPr>
            <a:lvl2pPr marL="742950" indent="-285750" defTabSz="1981200">
              <a:defRPr sz="2400">
                <a:solidFill>
                  <a:schemeClr val="tx1"/>
                </a:solidFill>
                <a:latin typeface="Arial" charset="0"/>
                <a:ea typeface="ＭＳ Ｐゴシック" charset="-128"/>
                <a:cs typeface="ＭＳ Ｐゴシック" charset="-128"/>
              </a:defRPr>
            </a:lvl2pPr>
            <a:lvl3pPr marL="1143000" indent="-228600" defTabSz="1981200">
              <a:defRPr sz="2400">
                <a:solidFill>
                  <a:schemeClr val="tx1"/>
                </a:solidFill>
                <a:latin typeface="Arial" charset="0"/>
                <a:ea typeface="ＭＳ Ｐゴシック" charset="-128"/>
                <a:cs typeface="ＭＳ Ｐゴシック" charset="-128"/>
              </a:defRPr>
            </a:lvl3pPr>
            <a:lvl4pPr marL="1600200" indent="-228600" defTabSz="1981200">
              <a:defRPr sz="2400">
                <a:solidFill>
                  <a:schemeClr val="tx1"/>
                </a:solidFill>
                <a:latin typeface="Arial" charset="0"/>
                <a:ea typeface="ＭＳ Ｐゴシック" charset="-128"/>
                <a:cs typeface="ＭＳ Ｐゴシック" charset="-128"/>
              </a:defRPr>
            </a:lvl4pPr>
            <a:lvl5pPr marL="2057400" indent="-228600" defTabSz="1981200">
              <a:defRPr sz="2400">
                <a:solidFill>
                  <a:schemeClr val="tx1"/>
                </a:solidFill>
                <a:latin typeface="Arial" charset="0"/>
                <a:ea typeface="ＭＳ Ｐゴシック" charset="-128"/>
                <a:cs typeface="ＭＳ Ｐゴシック" charset="-128"/>
              </a:defRPr>
            </a:lvl5pPr>
            <a:lvl6pPr marL="25146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1981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5200"/>
          </a:p>
        </p:txBody>
      </p:sp>
      <p:pic>
        <p:nvPicPr>
          <p:cNvPr id="6" name="Picture 7" descr="EMBL_EBI_slidebackground_cardiac5.jpg"/>
          <p:cNvPicPr>
            <a:picLocks/>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US" smtClean="0"/>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US" smtClean="0"/>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US" smtClean="0"/>
              <a:t>Click to edit Master text styles</a:t>
            </a:r>
          </a:p>
        </p:txBody>
      </p:sp>
    </p:spTree>
    <p:extLst>
      <p:ext uri="{BB962C8B-B14F-4D97-AF65-F5344CB8AC3E}">
        <p14:creationId xmlns:p14="http://schemas.microsoft.com/office/powerpoint/2010/main" val="849251626"/>
      </p:ext>
    </p:extLst>
  </p:cSld>
  <p:clrMapOvr>
    <a:masterClrMapping/>
  </p:clrMapOvr>
  <p:transition>
    <p:cut/>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theme" Target="../theme/theme2.xml"/><Relationship Id="rId1" Type="http://schemas.openxmlformats.org/officeDocument/2006/relationships/slideLayout" Target="../slideLayouts/slideLayout18.xml"/><Relationship Id="rId2"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flipH="1">
            <a:off x="0" y="6210300"/>
            <a:ext cx="12192000" cy="647700"/>
          </a:xfrm>
          <a:prstGeom prst="rect">
            <a:avLst/>
          </a:prstGeom>
          <a:solidFill>
            <a:srgbClr val="00434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4115" tIns="22065" rIns="44115" bIns="22065" anchor="ctr"/>
          <a:lstStyle>
            <a:lvl1pPr>
              <a:defRPr sz="2400">
                <a:solidFill>
                  <a:schemeClr val="tx1"/>
                </a:solidFill>
                <a:latin typeface="Arial" charset="0"/>
                <a:ea typeface="ＭＳ Ｐゴシック" charset="-128"/>
                <a:cs typeface="ＭＳ Ｐゴシック" charset="-128"/>
              </a:defRPr>
            </a:lvl1pPr>
            <a:lvl2pPr marL="742950" indent="-285750">
              <a:defRPr sz="2400">
                <a:solidFill>
                  <a:schemeClr val="tx1"/>
                </a:solidFill>
                <a:latin typeface="Arial" charset="0"/>
                <a:ea typeface="ＭＳ Ｐゴシック" charset="-128"/>
                <a:cs typeface="ＭＳ Ｐゴシック" charset="-128"/>
              </a:defRPr>
            </a:lvl2pPr>
            <a:lvl3pPr marL="1143000" indent="-228600">
              <a:defRPr sz="2400">
                <a:solidFill>
                  <a:schemeClr val="tx1"/>
                </a:solidFill>
                <a:latin typeface="Arial" charset="0"/>
                <a:ea typeface="ＭＳ Ｐゴシック" charset="-128"/>
                <a:cs typeface="ＭＳ Ｐゴシック" charset="-128"/>
              </a:defRPr>
            </a:lvl3pPr>
            <a:lvl4pPr marL="1600200" indent="-228600">
              <a:defRPr sz="2400">
                <a:solidFill>
                  <a:schemeClr val="tx1"/>
                </a:solidFill>
                <a:latin typeface="Arial" charset="0"/>
                <a:ea typeface="ＭＳ Ｐゴシック" charset="-128"/>
                <a:cs typeface="ＭＳ Ｐゴシック" charset="-128"/>
              </a:defRPr>
            </a:lvl4pPr>
            <a:lvl5pPr marL="2057400" indent="-228600">
              <a:defRPr sz="2400">
                <a:solidFill>
                  <a:schemeClr val="tx1"/>
                </a:solidFill>
                <a:latin typeface="Arial" charset="0"/>
                <a:ea typeface="ＭＳ Ｐゴシック" charset="-128"/>
                <a:cs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cs typeface="ＭＳ Ｐゴシック" charset="-128"/>
              </a:defRPr>
            </a:lvl9pPr>
          </a:lstStyle>
          <a:p>
            <a:endParaRPr lang="en-GB" altLang="x-none" sz="1800"/>
          </a:p>
        </p:txBody>
      </p:sp>
      <p:sp>
        <p:nvSpPr>
          <p:cNvPr id="1027" name="Rectangle 2"/>
          <p:cNvSpPr>
            <a:spLocks noGrp="1" noChangeArrowheads="1"/>
          </p:cNvSpPr>
          <p:nvPr>
            <p:ph type="title"/>
          </p:nvPr>
        </p:nvSpPr>
        <p:spPr bwMode="auto">
          <a:xfrm>
            <a:off x="711200" y="304800"/>
            <a:ext cx="10871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x-none" smtClean="0"/>
              <a:t>Click to edit Master title style</a:t>
            </a:r>
            <a:endParaRPr lang="de-DE" altLang="x-none"/>
          </a:p>
        </p:txBody>
      </p:sp>
      <p:sp>
        <p:nvSpPr>
          <p:cNvPr id="1028" name="Rectangle 3"/>
          <p:cNvSpPr>
            <a:spLocks noGrp="1" noChangeArrowheads="1"/>
          </p:cNvSpPr>
          <p:nvPr>
            <p:ph type="body" idx="1"/>
          </p:nvPr>
        </p:nvSpPr>
        <p:spPr bwMode="auto">
          <a:xfrm>
            <a:off x="711200" y="1219200"/>
            <a:ext cx="108712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x-none" smtClean="0"/>
              <a:t>Click to edit Master text styles</a:t>
            </a:r>
          </a:p>
          <a:p>
            <a:pPr lvl="1"/>
            <a:r>
              <a:rPr lang="en-US" altLang="x-none" smtClean="0"/>
              <a:t>Second level</a:t>
            </a:r>
          </a:p>
          <a:p>
            <a:pPr lvl="2"/>
            <a:r>
              <a:rPr lang="en-US" altLang="x-none" smtClean="0"/>
              <a:t>Third level</a:t>
            </a:r>
          </a:p>
          <a:p>
            <a:pPr lvl="3"/>
            <a:r>
              <a:rPr lang="en-US" altLang="x-none" smtClean="0"/>
              <a:t>Fourth level</a:t>
            </a:r>
          </a:p>
          <a:p>
            <a:pPr lvl="4"/>
            <a:r>
              <a:rPr lang="en-US" altLang="x-none" smtClean="0"/>
              <a:t>Fifth level</a:t>
            </a:r>
            <a:endParaRPr lang="de-DE" altLang="x-none"/>
          </a:p>
        </p:txBody>
      </p:sp>
      <p:pic>
        <p:nvPicPr>
          <p:cNvPr id="1029" name="Picture 5"/>
          <p:cNvPicPr>
            <a:picLocks noChangeAspect="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0126663" y="6308725"/>
            <a:ext cx="14557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787" r:id="rId15"/>
    <p:sldLayoutId id="2147483788" r:id="rId16"/>
    <p:sldLayoutId id="2147483789" r:id="rId17"/>
  </p:sldLayoutIdLst>
  <p:transition>
    <p:cut/>
  </p:transition>
  <p:timing>
    <p:tnLst>
      <p:par>
        <p:cTn id="1" dur="indefinite" restart="never" nodeType="tmRoot"/>
      </p:par>
    </p:tnLst>
  </p:timing>
  <p:hf hdr="0" ftr="0"/>
  <p:txStyles>
    <p:title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p:titleStyle>
    <p:bodyStyle>
      <a:lvl1pPr marL="354013" indent="-354013" algn="l" defTabSz="952500" rtl="0" eaLnBrk="1" fontAlgn="base" hangingPunct="1">
        <a:spcBef>
          <a:spcPct val="20000"/>
        </a:spcBef>
        <a:spcAft>
          <a:spcPts val="575"/>
        </a:spcAft>
        <a:buClr>
          <a:schemeClr val="accent1"/>
        </a:buClr>
        <a:buSzPct val="120000"/>
        <a:buFont typeface="Arial" charset="0"/>
        <a:buChar char="•"/>
        <a:defRPr sz="2400">
          <a:solidFill>
            <a:schemeClr val="tx1"/>
          </a:solidFill>
          <a:latin typeface="HelveticaNeueLT Pro 45 Lt"/>
          <a:ea typeface="ＭＳ Ｐゴシック" charset="0"/>
          <a:cs typeface="HelveticaNeueLT Pro 45 Lt"/>
        </a:defRPr>
      </a:lvl1pPr>
      <a:lvl2pPr marL="631825" indent="-276225" algn="l" defTabSz="952500" rtl="0" eaLnBrk="1" fontAlgn="base" hangingPunct="1">
        <a:spcBef>
          <a:spcPct val="20000"/>
        </a:spcBef>
        <a:spcAft>
          <a:spcPts val="575"/>
        </a:spcAft>
        <a:buClr>
          <a:srgbClr val="FF8C9A"/>
        </a:buClr>
        <a:buSzPct val="100000"/>
        <a:buFont typeface="Arial" charset="0"/>
        <a:buChar char="•"/>
        <a:defRPr sz="2200">
          <a:solidFill>
            <a:schemeClr val="tx1"/>
          </a:solidFill>
          <a:latin typeface="HelveticaNeueLT Pro 45 Lt"/>
          <a:ea typeface="ＭＳ Ｐゴシック" charset="0"/>
          <a:cs typeface="HelveticaNeueLT Pro 45 Lt"/>
        </a:defRPr>
      </a:lvl2pPr>
      <a:lvl3pPr marL="895350" indent="-234950" algn="l" defTabSz="952500" rtl="0" eaLnBrk="1" fontAlgn="base" hangingPunct="1">
        <a:spcBef>
          <a:spcPct val="20000"/>
        </a:spcBef>
        <a:spcAft>
          <a:spcPts val="575"/>
        </a:spcAft>
        <a:buClr>
          <a:srgbClr val="FF8C9A"/>
        </a:buClr>
        <a:buFont typeface="Times" charset="0"/>
        <a:buChar char="•"/>
        <a:defRPr sz="2000">
          <a:solidFill>
            <a:schemeClr val="tx1"/>
          </a:solidFill>
          <a:latin typeface="HelveticaNeueLT Pro 45 Lt"/>
          <a:ea typeface="ＭＳ Ｐゴシック" charset="0"/>
          <a:cs typeface="HelveticaNeueLT Pro 45 Lt"/>
        </a:defRPr>
      </a:lvl3pPr>
      <a:lvl4pPr marL="1147763" indent="-234950" algn="l" defTabSz="952500" rtl="0" eaLnBrk="1" fontAlgn="base" hangingPunct="1">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4pPr>
      <a:lvl5pPr marL="1400175" indent="-234950" algn="l" defTabSz="952500" rtl="0" eaLnBrk="1" fontAlgn="base" hangingPunct="1">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5pPr>
      <a:lvl6pPr marL="2371346"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6pPr>
      <a:lvl7pPr marL="2591945"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7pPr>
      <a:lvl8pPr marL="2812522"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8pPr>
      <a:lvl9pPr marL="3033117"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9pPr>
    </p:bodyStyle>
    <p:otherStyle>
      <a:defPPr>
        <a:defRPr lang="en-US"/>
      </a:defPPr>
      <a:lvl1pPr marL="0" algn="l" defTabSz="441176" rtl="0" eaLnBrk="1" latinLnBrk="0" hangingPunct="1">
        <a:defRPr sz="800" kern="1200">
          <a:solidFill>
            <a:schemeClr val="tx1"/>
          </a:solidFill>
          <a:latin typeface="+mn-lt"/>
          <a:ea typeface="+mn-ea"/>
          <a:cs typeface="+mn-cs"/>
        </a:defRPr>
      </a:lvl1pPr>
      <a:lvl2pPr marL="220599" algn="l" defTabSz="441176" rtl="0" eaLnBrk="1" latinLnBrk="0" hangingPunct="1">
        <a:defRPr sz="800" kern="1200">
          <a:solidFill>
            <a:schemeClr val="tx1"/>
          </a:solidFill>
          <a:latin typeface="+mn-lt"/>
          <a:ea typeface="+mn-ea"/>
          <a:cs typeface="+mn-cs"/>
        </a:defRPr>
      </a:lvl2pPr>
      <a:lvl3pPr marL="441176" algn="l" defTabSz="441176" rtl="0" eaLnBrk="1" latinLnBrk="0" hangingPunct="1">
        <a:defRPr sz="800" kern="1200">
          <a:solidFill>
            <a:schemeClr val="tx1"/>
          </a:solidFill>
          <a:latin typeface="+mn-lt"/>
          <a:ea typeface="+mn-ea"/>
          <a:cs typeface="+mn-cs"/>
        </a:defRPr>
      </a:lvl3pPr>
      <a:lvl4pPr marL="661770" algn="l" defTabSz="441176" rtl="0" eaLnBrk="1" latinLnBrk="0" hangingPunct="1">
        <a:defRPr sz="800" kern="1200">
          <a:solidFill>
            <a:schemeClr val="tx1"/>
          </a:solidFill>
          <a:latin typeface="+mn-lt"/>
          <a:ea typeface="+mn-ea"/>
          <a:cs typeface="+mn-cs"/>
        </a:defRPr>
      </a:lvl4pPr>
      <a:lvl5pPr marL="882370" algn="l" defTabSz="441176" rtl="0" eaLnBrk="1" latinLnBrk="0" hangingPunct="1">
        <a:defRPr sz="800" kern="1200">
          <a:solidFill>
            <a:schemeClr val="tx1"/>
          </a:solidFill>
          <a:latin typeface="+mn-lt"/>
          <a:ea typeface="+mn-ea"/>
          <a:cs typeface="+mn-cs"/>
        </a:defRPr>
      </a:lvl5pPr>
      <a:lvl6pPr marL="1102943" algn="l" defTabSz="441176" rtl="0" eaLnBrk="1" latinLnBrk="0" hangingPunct="1">
        <a:defRPr sz="800" kern="1200">
          <a:solidFill>
            <a:schemeClr val="tx1"/>
          </a:solidFill>
          <a:latin typeface="+mn-lt"/>
          <a:ea typeface="+mn-ea"/>
          <a:cs typeface="+mn-cs"/>
        </a:defRPr>
      </a:lvl6pPr>
      <a:lvl7pPr marL="1323541" algn="l" defTabSz="441176" rtl="0" eaLnBrk="1" latinLnBrk="0" hangingPunct="1">
        <a:defRPr sz="800" kern="1200">
          <a:solidFill>
            <a:schemeClr val="tx1"/>
          </a:solidFill>
          <a:latin typeface="+mn-lt"/>
          <a:ea typeface="+mn-ea"/>
          <a:cs typeface="+mn-cs"/>
        </a:defRPr>
      </a:lvl7pPr>
      <a:lvl8pPr marL="1544140" algn="l" defTabSz="441176" rtl="0" eaLnBrk="1" latinLnBrk="0" hangingPunct="1">
        <a:defRPr sz="800" kern="1200">
          <a:solidFill>
            <a:schemeClr val="tx1"/>
          </a:solidFill>
          <a:latin typeface="+mn-lt"/>
          <a:ea typeface="+mn-ea"/>
          <a:cs typeface="+mn-cs"/>
        </a:defRPr>
      </a:lvl8pPr>
      <a:lvl9pPr marL="1764733" algn="l" defTabSz="441176"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711200" y="304800"/>
            <a:ext cx="10871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de-DE" altLang="x-none"/>
              <a:t>Click to edit Master title style</a:t>
            </a:r>
          </a:p>
        </p:txBody>
      </p:sp>
      <p:sp>
        <p:nvSpPr>
          <p:cNvPr id="2051" name="Rectangle 3"/>
          <p:cNvSpPr>
            <a:spLocks noGrp="1" noChangeArrowheads="1"/>
          </p:cNvSpPr>
          <p:nvPr>
            <p:ph type="body" idx="1"/>
          </p:nvPr>
        </p:nvSpPr>
        <p:spPr bwMode="auto">
          <a:xfrm>
            <a:off x="711200" y="1219200"/>
            <a:ext cx="108712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de-DE" altLang="x-none"/>
              <a:t>Click to edit Master text styles</a:t>
            </a:r>
          </a:p>
          <a:p>
            <a:pPr lvl="1"/>
            <a:r>
              <a:rPr lang="de-DE" altLang="x-none"/>
              <a:t>Second level</a:t>
            </a:r>
          </a:p>
          <a:p>
            <a:pPr lvl="2"/>
            <a:r>
              <a:rPr lang="de-DE" altLang="x-none"/>
              <a:t>Third level</a:t>
            </a:r>
          </a:p>
          <a:p>
            <a:pPr lvl="3"/>
            <a:r>
              <a:rPr lang="de-DE" altLang="x-none"/>
              <a:t>Fourth level</a:t>
            </a:r>
          </a:p>
          <a:p>
            <a:pPr lvl="4"/>
            <a:r>
              <a:rPr lang="de-DE" altLang="x-none"/>
              <a:t>Fifth level</a:t>
            </a:r>
          </a:p>
        </p:txBody>
      </p:sp>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Lst>
  <p:transition>
    <p:cut/>
  </p:transition>
  <p:timing>
    <p:tnLst>
      <p:par>
        <p:cTn id="1" dur="indefinite" restart="never" nodeType="tmRoot"/>
      </p:par>
    </p:tnLst>
  </p:timing>
  <p:hf hdr="0" ftr="0"/>
  <p:txStyles>
    <p:titleStyle>
      <a:lvl1pPr algn="l" defTabSz="952500" rtl="0" eaLnBrk="0" fontAlgn="base" hangingPunct="0">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fontAlgn="base">
        <a:spcBef>
          <a:spcPct val="0"/>
        </a:spcBef>
        <a:spcAft>
          <a:spcPct val="0"/>
        </a:spcAft>
        <a:defRPr sz="3300">
          <a:solidFill>
            <a:schemeClr val="accent1"/>
          </a:solidFill>
          <a:latin typeface="Arial" charset="0"/>
        </a:defRPr>
      </a:lvl6pPr>
      <a:lvl7pPr marL="441176" algn="l" defTabSz="955894" rtl="0" fontAlgn="base">
        <a:spcBef>
          <a:spcPct val="0"/>
        </a:spcBef>
        <a:spcAft>
          <a:spcPct val="0"/>
        </a:spcAft>
        <a:defRPr sz="3300">
          <a:solidFill>
            <a:schemeClr val="accent1"/>
          </a:solidFill>
          <a:latin typeface="Arial" charset="0"/>
        </a:defRPr>
      </a:lvl7pPr>
      <a:lvl8pPr marL="661770" algn="l" defTabSz="955894" rtl="0" fontAlgn="base">
        <a:spcBef>
          <a:spcPct val="0"/>
        </a:spcBef>
        <a:spcAft>
          <a:spcPct val="0"/>
        </a:spcAft>
        <a:defRPr sz="3300">
          <a:solidFill>
            <a:schemeClr val="accent1"/>
          </a:solidFill>
          <a:latin typeface="Arial" charset="0"/>
        </a:defRPr>
      </a:lvl8pPr>
      <a:lvl9pPr marL="882370" algn="l" defTabSz="955894" rtl="0" fontAlgn="base">
        <a:spcBef>
          <a:spcPct val="0"/>
        </a:spcBef>
        <a:spcAft>
          <a:spcPct val="0"/>
        </a:spcAft>
        <a:defRPr sz="3300">
          <a:solidFill>
            <a:schemeClr val="accent1"/>
          </a:solidFill>
          <a:latin typeface="Arial" charset="0"/>
        </a:defRPr>
      </a:lvl9pPr>
    </p:titleStyle>
    <p:bodyStyle>
      <a:lvl1pPr marL="354013" indent="-354013" algn="l" defTabSz="952500" rtl="0" eaLnBrk="0" fontAlgn="base" hangingPunct="0">
        <a:spcBef>
          <a:spcPct val="20000"/>
        </a:spcBef>
        <a:spcAft>
          <a:spcPts val="575"/>
        </a:spcAft>
        <a:buClr>
          <a:schemeClr val="accent1"/>
        </a:buClr>
        <a:buSzPct val="120000"/>
        <a:buFont typeface="Arial" charset="0"/>
        <a:buChar char="•"/>
        <a:defRPr sz="2400">
          <a:solidFill>
            <a:schemeClr val="tx1"/>
          </a:solidFill>
          <a:latin typeface="HelveticaNeueLT Pro 45 Lt"/>
          <a:ea typeface="ＭＳ Ｐゴシック" charset="0"/>
          <a:cs typeface="HelveticaNeueLT Pro 45 Lt"/>
        </a:defRPr>
      </a:lvl1pPr>
      <a:lvl2pPr marL="631825" indent="-276225" algn="l" defTabSz="952500" rtl="0" eaLnBrk="0" fontAlgn="base" hangingPunct="0">
        <a:spcBef>
          <a:spcPct val="20000"/>
        </a:spcBef>
        <a:spcAft>
          <a:spcPts val="575"/>
        </a:spcAft>
        <a:buClr>
          <a:schemeClr val="accent1"/>
        </a:buClr>
        <a:buSzPct val="100000"/>
        <a:buFont typeface="Arial" charset="0"/>
        <a:buChar char="•"/>
        <a:defRPr sz="2200">
          <a:solidFill>
            <a:schemeClr val="tx1"/>
          </a:solidFill>
          <a:latin typeface="HelveticaNeueLT Pro 45 Lt"/>
          <a:ea typeface="ＭＳ Ｐゴシック" charset="0"/>
          <a:cs typeface="HelveticaNeueLT Pro 45 Lt"/>
        </a:defRPr>
      </a:lvl2pPr>
      <a:lvl3pPr marL="895350" indent="-234950" algn="l" defTabSz="952500" rtl="0" eaLnBrk="0" fontAlgn="base" hangingPunct="0">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3pPr>
      <a:lvl4pPr marL="1147763" indent="-234950" algn="l" defTabSz="952500" rtl="0" eaLnBrk="0" fontAlgn="base" hangingPunct="0">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4pPr>
      <a:lvl5pPr marL="1400175" indent="-234950" algn="l" defTabSz="952500" rtl="0" eaLnBrk="0" fontAlgn="base" hangingPunct="0">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5pPr>
      <a:lvl6pPr marL="2371346"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6pPr>
      <a:lvl7pPr marL="2591945"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7pPr>
      <a:lvl8pPr marL="2812522"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8pPr>
      <a:lvl9pPr marL="3033117"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9pPr>
    </p:bodyStyle>
    <p:otherStyle>
      <a:defPPr>
        <a:defRPr lang="en-US"/>
      </a:defPPr>
      <a:lvl1pPr marL="0" algn="l" defTabSz="441176" rtl="0" eaLnBrk="1" latinLnBrk="0" hangingPunct="1">
        <a:defRPr sz="800" kern="1200">
          <a:solidFill>
            <a:schemeClr val="tx1"/>
          </a:solidFill>
          <a:latin typeface="+mn-lt"/>
          <a:ea typeface="+mn-ea"/>
          <a:cs typeface="+mn-cs"/>
        </a:defRPr>
      </a:lvl1pPr>
      <a:lvl2pPr marL="220599" algn="l" defTabSz="441176" rtl="0" eaLnBrk="1" latinLnBrk="0" hangingPunct="1">
        <a:defRPr sz="800" kern="1200">
          <a:solidFill>
            <a:schemeClr val="tx1"/>
          </a:solidFill>
          <a:latin typeface="+mn-lt"/>
          <a:ea typeface="+mn-ea"/>
          <a:cs typeface="+mn-cs"/>
        </a:defRPr>
      </a:lvl2pPr>
      <a:lvl3pPr marL="441176" algn="l" defTabSz="441176" rtl="0" eaLnBrk="1" latinLnBrk="0" hangingPunct="1">
        <a:defRPr sz="800" kern="1200">
          <a:solidFill>
            <a:schemeClr val="tx1"/>
          </a:solidFill>
          <a:latin typeface="+mn-lt"/>
          <a:ea typeface="+mn-ea"/>
          <a:cs typeface="+mn-cs"/>
        </a:defRPr>
      </a:lvl3pPr>
      <a:lvl4pPr marL="661770" algn="l" defTabSz="441176" rtl="0" eaLnBrk="1" latinLnBrk="0" hangingPunct="1">
        <a:defRPr sz="800" kern="1200">
          <a:solidFill>
            <a:schemeClr val="tx1"/>
          </a:solidFill>
          <a:latin typeface="+mn-lt"/>
          <a:ea typeface="+mn-ea"/>
          <a:cs typeface="+mn-cs"/>
        </a:defRPr>
      </a:lvl4pPr>
      <a:lvl5pPr marL="882370" algn="l" defTabSz="441176" rtl="0" eaLnBrk="1" latinLnBrk="0" hangingPunct="1">
        <a:defRPr sz="800" kern="1200">
          <a:solidFill>
            <a:schemeClr val="tx1"/>
          </a:solidFill>
          <a:latin typeface="+mn-lt"/>
          <a:ea typeface="+mn-ea"/>
          <a:cs typeface="+mn-cs"/>
        </a:defRPr>
      </a:lvl5pPr>
      <a:lvl6pPr marL="1102943" algn="l" defTabSz="441176" rtl="0" eaLnBrk="1" latinLnBrk="0" hangingPunct="1">
        <a:defRPr sz="800" kern="1200">
          <a:solidFill>
            <a:schemeClr val="tx1"/>
          </a:solidFill>
          <a:latin typeface="+mn-lt"/>
          <a:ea typeface="+mn-ea"/>
          <a:cs typeface="+mn-cs"/>
        </a:defRPr>
      </a:lvl6pPr>
      <a:lvl7pPr marL="1323541" algn="l" defTabSz="441176" rtl="0" eaLnBrk="1" latinLnBrk="0" hangingPunct="1">
        <a:defRPr sz="800" kern="1200">
          <a:solidFill>
            <a:schemeClr val="tx1"/>
          </a:solidFill>
          <a:latin typeface="+mn-lt"/>
          <a:ea typeface="+mn-ea"/>
          <a:cs typeface="+mn-cs"/>
        </a:defRPr>
      </a:lvl7pPr>
      <a:lvl8pPr marL="1544140" algn="l" defTabSz="441176" rtl="0" eaLnBrk="1" latinLnBrk="0" hangingPunct="1">
        <a:defRPr sz="800" kern="1200">
          <a:solidFill>
            <a:schemeClr val="tx1"/>
          </a:solidFill>
          <a:latin typeface="+mn-lt"/>
          <a:ea typeface="+mn-ea"/>
          <a:cs typeface="+mn-cs"/>
        </a:defRPr>
      </a:lvl8pPr>
      <a:lvl9pPr marL="1764733" algn="l" defTabSz="441176"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3.tiff"/><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44.tiff"/><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25.png"/><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45.png"/><Relationship Id="rId5" Type="http://schemas.openxmlformats.org/officeDocument/2006/relationships/image" Target="../media/image47.tiff"/><Relationship Id="rId6" Type="http://schemas.openxmlformats.org/officeDocument/2006/relationships/image" Target="../media/image48.tiff"/><Relationship Id="rId7" Type="http://schemas.openxmlformats.org/officeDocument/2006/relationships/image" Target="../media/image49.tiff"/><Relationship Id="rId1" Type="http://schemas.openxmlformats.org/officeDocument/2006/relationships/slideLayout" Target="../slideLayouts/slideLayout16.xml"/><Relationship Id="rId2"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0.tiff"/><Relationship Id="rId3" Type="http://schemas.openxmlformats.org/officeDocument/2006/relationships/image" Target="../media/image51.tiff"/></Relationships>
</file>

<file path=ppt/slides/_rels/slide19.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tiff"/><Relationship Id="rId5" Type="http://schemas.openxmlformats.org/officeDocument/2006/relationships/image" Target="../media/image53.tiff"/><Relationship Id="rId1" Type="http://schemas.openxmlformats.org/officeDocument/2006/relationships/slideLayout" Target="../slideLayouts/slideLayout16.xml"/><Relationship Id="rId2" Type="http://schemas.openxmlformats.org/officeDocument/2006/relationships/image" Target="../media/image50.tiff"/></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slideLayout" Target="../slideLayouts/slideLayout16.xml"/><Relationship Id="rId2"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52.tiff"/><Relationship Id="rId4" Type="http://schemas.openxmlformats.org/officeDocument/2006/relationships/image" Target="../media/image54.tiff"/><Relationship Id="rId1" Type="http://schemas.openxmlformats.org/officeDocument/2006/relationships/slideLayout" Target="../slideLayouts/slideLayout16.xml"/><Relationship Id="rId2" Type="http://schemas.openxmlformats.org/officeDocument/2006/relationships/image" Target="../media/image50.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45.png"/><Relationship Id="rId5" Type="http://schemas.openxmlformats.org/officeDocument/2006/relationships/image" Target="../media/image58.png"/><Relationship Id="rId1" Type="http://schemas.openxmlformats.org/officeDocument/2006/relationships/slideLayout" Target="../slideLayouts/slideLayout16.xml"/><Relationship Id="rId2"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16.xml"/><Relationship Id="rId2"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4.png"/><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0.tiff"/><Relationship Id="rId3" Type="http://schemas.openxmlformats.org/officeDocument/2006/relationships/image" Target="../media/image31.tiff"/></Relationships>
</file>

<file path=ppt/slides/_rels/slide7.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5" Type="http://schemas.openxmlformats.org/officeDocument/2006/relationships/image" Target="../media/image35.tiff"/><Relationship Id="rId6" Type="http://schemas.openxmlformats.org/officeDocument/2006/relationships/image" Target="../media/image36.tiff"/><Relationship Id="rId7" Type="http://schemas.openxmlformats.org/officeDocument/2006/relationships/image" Target="../media/image37.tiff"/><Relationship Id="rId8" Type="http://schemas.openxmlformats.org/officeDocument/2006/relationships/image" Target="../media/image38.tiff"/><Relationship Id="rId9" Type="http://schemas.openxmlformats.org/officeDocument/2006/relationships/image" Target="../media/image39.tiff"/><Relationship Id="rId1" Type="http://schemas.openxmlformats.org/officeDocument/2006/relationships/slideLayout" Target="../slideLayouts/slideLayout16.xml"/><Relationship Id="rId2" Type="http://schemas.openxmlformats.org/officeDocument/2006/relationships/image" Target="../media/image32.tif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4.png"/><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image" Target="../media/image41.tiff"/><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11201" y="1040418"/>
            <a:ext cx="10363200" cy="1849085"/>
          </a:xfrm>
        </p:spPr>
        <p:txBody>
          <a:bodyPr/>
          <a:lstStyle/>
          <a:p>
            <a:r>
              <a:rPr lang="en-US" sz="3600" dirty="0"/>
              <a:t>Identifying novel functional linear motifs using host-viral protein interactions and the principle of convergent </a:t>
            </a:r>
            <a:r>
              <a:rPr lang="en-US" sz="3600" dirty="0" smtClean="0"/>
              <a:t>evolution</a:t>
            </a:r>
            <a:endParaRPr lang="en-GB" dirty="0"/>
          </a:p>
        </p:txBody>
      </p:sp>
      <p:sp>
        <p:nvSpPr>
          <p:cNvPr id="4" name="Text Placeholder 3"/>
          <p:cNvSpPr>
            <a:spLocks noGrp="1"/>
          </p:cNvSpPr>
          <p:nvPr>
            <p:ph type="body" sz="quarter" idx="10"/>
          </p:nvPr>
        </p:nvSpPr>
        <p:spPr/>
        <p:txBody>
          <a:bodyPr/>
          <a:lstStyle/>
          <a:p>
            <a:r>
              <a:rPr lang="en-GB" dirty="0" smtClean="0"/>
              <a:t>Vitalii Kleshchevnikov</a:t>
            </a:r>
          </a:p>
          <a:p>
            <a:r>
              <a:rPr lang="en-GB" dirty="0" err="1" smtClean="0"/>
              <a:t>Evangelia</a:t>
            </a:r>
            <a:r>
              <a:rPr lang="en-GB" dirty="0" smtClean="0"/>
              <a:t> </a:t>
            </a:r>
            <a:r>
              <a:rPr lang="en-GB" dirty="0" err="1" smtClean="0"/>
              <a:t>Petsalaki’s</a:t>
            </a:r>
            <a:r>
              <a:rPr lang="en-GB" dirty="0" smtClean="0"/>
              <a:t> group </a:t>
            </a:r>
            <a:br>
              <a:rPr lang="en-GB" dirty="0" smtClean="0"/>
            </a:br>
            <a:r>
              <a:rPr lang="en-GB" dirty="0" smtClean="0"/>
              <a:t>(Whole Cell Signalling)</a:t>
            </a:r>
            <a:endParaRPr lang="en-GB" dirty="0"/>
          </a:p>
        </p:txBody>
      </p:sp>
    </p:spTree>
    <p:extLst>
      <p:ext uri="{BB962C8B-B14F-4D97-AF65-F5344CB8AC3E}">
        <p14:creationId xmlns:p14="http://schemas.microsoft.com/office/powerpoint/2010/main" val="28547765"/>
      </p:ext>
    </p:extLst>
  </p:cSld>
  <p:clrMapOvr>
    <a:masterClrMapping/>
  </p:clrMapOvr>
  <p:transition>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040" y="304800"/>
            <a:ext cx="8688832" cy="762000"/>
          </a:xfrm>
        </p:spPr>
        <p:txBody>
          <a:bodyPr/>
          <a:lstStyle/>
          <a:p>
            <a:r>
              <a:rPr lang="en-US" dirty="0" smtClean="0">
                <a:latin typeface="Helvetica Neue" charset="0"/>
                <a:ea typeface="Helvetica Neue" charset="0"/>
                <a:cs typeface="Helvetica Neue" charset="0"/>
              </a:rPr>
              <a:t>Identifying domains likely to mediate interaction</a:t>
            </a:r>
            <a:endParaRPr lang="en-US" dirty="0">
              <a:latin typeface="Helvetica Neue" charset="0"/>
              <a:ea typeface="Helvetica Neue" charset="0"/>
              <a:cs typeface="Helvetica Neue" charset="0"/>
            </a:endParaRPr>
          </a:p>
        </p:txBody>
      </p:sp>
      <p:sp>
        <p:nvSpPr>
          <p:cNvPr id="7" name="TextBox 6"/>
          <p:cNvSpPr txBox="1"/>
          <p:nvPr/>
        </p:nvSpPr>
        <p:spPr>
          <a:xfrm>
            <a:off x="459711" y="5183474"/>
            <a:ext cx="11374177" cy="830997"/>
          </a:xfrm>
          <a:prstGeom prst="rect">
            <a:avLst/>
          </a:prstGeom>
          <a:noFill/>
        </p:spPr>
        <p:txBody>
          <a:bodyPr wrap="square" rtlCol="0">
            <a:spAutoFit/>
          </a:bodyPr>
          <a:lstStyle/>
          <a:p>
            <a:r>
              <a:rPr lang="en-US" smtClean="0">
                <a:latin typeface="Helvetica Neue" charset="0"/>
                <a:ea typeface="Helvetica Neue" charset="0"/>
                <a:cs typeface="Helvetica Neue" charset="0"/>
              </a:rPr>
              <a:t>NOTE: Viral </a:t>
            </a:r>
            <a:r>
              <a:rPr lang="en-US" dirty="0" smtClean="0">
                <a:latin typeface="Helvetica Neue" charset="0"/>
                <a:ea typeface="Helvetica Neue" charset="0"/>
                <a:cs typeface="Helvetica Neue" charset="0"/>
              </a:rPr>
              <a:t>protein might be binding human proteins with related functions: could not distinguish such preference from true binding domain</a:t>
            </a:r>
            <a:endParaRPr lang="en-US" dirty="0">
              <a:latin typeface="Helvetica Neue" charset="0"/>
              <a:ea typeface="Helvetica Neue" charset="0"/>
              <a:cs typeface="Helvetica Neue" charset="0"/>
            </a:endParaRPr>
          </a:p>
        </p:txBody>
      </p:sp>
      <p:sp>
        <p:nvSpPr>
          <p:cNvPr id="3" name="TextBox 2"/>
          <p:cNvSpPr txBox="1"/>
          <p:nvPr/>
        </p:nvSpPr>
        <p:spPr>
          <a:xfrm>
            <a:off x="6708512" y="1475609"/>
            <a:ext cx="4313055" cy="1384995"/>
          </a:xfrm>
          <a:prstGeom prst="rect">
            <a:avLst/>
          </a:prstGeom>
          <a:noFill/>
        </p:spPr>
        <p:txBody>
          <a:bodyPr wrap="square" rtlCol="0">
            <a:spAutoFit/>
          </a:bodyPr>
          <a:lstStyle/>
          <a:p>
            <a:pPr lvl="0"/>
            <a:r>
              <a:rPr lang="en-US" sz="2800" kern="0" dirty="0" smtClean="0">
                <a:solidFill>
                  <a:prstClr val="black"/>
                </a:solidFill>
                <a:latin typeface="Helvetica Neue" charset="0"/>
                <a:ea typeface="Helvetica Neue" charset="0"/>
                <a:cs typeface="Helvetica Neue" charset="0"/>
              </a:rPr>
              <a:t>Domains </a:t>
            </a:r>
            <a:r>
              <a:rPr lang="en-US" sz="2800" kern="0" dirty="0">
                <a:solidFill>
                  <a:prstClr val="black"/>
                </a:solidFill>
                <a:latin typeface="Helvetica Neue" charset="0"/>
                <a:ea typeface="Helvetica Neue" charset="0"/>
                <a:cs typeface="Helvetica Neue" charset="0"/>
              </a:rPr>
              <a:t>are enriched in the interaction subnetwork </a:t>
            </a:r>
          </a:p>
        </p:txBody>
      </p:sp>
      <p:sp>
        <p:nvSpPr>
          <p:cNvPr id="8" name="TextBox 7"/>
          <p:cNvSpPr txBox="1"/>
          <p:nvPr/>
        </p:nvSpPr>
        <p:spPr>
          <a:xfrm>
            <a:off x="7878945" y="3146794"/>
            <a:ext cx="4313055" cy="954107"/>
          </a:xfrm>
          <a:prstGeom prst="rect">
            <a:avLst/>
          </a:prstGeom>
          <a:noFill/>
        </p:spPr>
        <p:txBody>
          <a:bodyPr wrap="square" rtlCol="0">
            <a:spAutoFit/>
          </a:bodyPr>
          <a:lstStyle/>
          <a:p>
            <a:pPr lvl="0"/>
            <a:r>
              <a:rPr lang="en-US" sz="2800" kern="0" dirty="0" smtClean="0">
                <a:solidFill>
                  <a:prstClr val="black"/>
                </a:solidFill>
                <a:latin typeface="Helvetica Neue" charset="0"/>
                <a:ea typeface="Helvetica Neue" charset="0"/>
                <a:cs typeface="Helvetica Neue" charset="0"/>
              </a:rPr>
              <a:t>Proxy for domains likely to mediate interactions</a:t>
            </a:r>
            <a:endParaRPr lang="en-US" sz="2800" kern="0" dirty="0">
              <a:solidFill>
                <a:prstClr val="black"/>
              </a:solidFill>
              <a:latin typeface="Helvetica Neue" charset="0"/>
              <a:ea typeface="Helvetica Neue" charset="0"/>
              <a:cs typeface="Helvetica Neue" charset="0"/>
            </a:endParaRPr>
          </a:p>
        </p:txBody>
      </p:sp>
      <p:sp>
        <p:nvSpPr>
          <p:cNvPr id="9" name="TextBox 8"/>
          <p:cNvSpPr txBox="1"/>
          <p:nvPr/>
        </p:nvSpPr>
        <p:spPr>
          <a:xfrm>
            <a:off x="6352032" y="880068"/>
            <a:ext cx="4313055" cy="523220"/>
          </a:xfrm>
          <a:prstGeom prst="rect">
            <a:avLst/>
          </a:prstGeom>
          <a:noFill/>
        </p:spPr>
        <p:txBody>
          <a:bodyPr wrap="square" rtlCol="0">
            <a:spAutoFit/>
          </a:bodyPr>
          <a:lstStyle/>
          <a:p>
            <a:pPr lvl="0"/>
            <a:r>
              <a:rPr lang="en-US" sz="2800" kern="0" smtClean="0">
                <a:solidFill>
                  <a:prstClr val="black"/>
                </a:solidFill>
                <a:latin typeface="Helvetica Neue" charset="0"/>
                <a:ea typeface="Helvetica Neue" charset="0"/>
                <a:cs typeface="Helvetica Neue" charset="0"/>
              </a:rPr>
              <a:t>HYPOTHESIS</a:t>
            </a:r>
            <a:endParaRPr lang="en-US" sz="2800" kern="0" dirty="0">
              <a:solidFill>
                <a:prstClr val="black"/>
              </a:solidFill>
              <a:latin typeface="Helvetica Neue" charset="0"/>
              <a:ea typeface="Helvetica Neue" charset="0"/>
              <a:cs typeface="Helvetica Neue" charset="0"/>
            </a:endParaRPr>
          </a:p>
        </p:txBody>
      </p:sp>
      <p:cxnSp>
        <p:nvCxnSpPr>
          <p:cNvPr id="10" name="Straight Arrow Connector 9"/>
          <p:cNvCxnSpPr>
            <a:endCxn id="8" idx="1"/>
          </p:cNvCxnSpPr>
          <p:nvPr/>
        </p:nvCxnSpPr>
        <p:spPr bwMode="auto">
          <a:xfrm>
            <a:off x="7101131" y="3056035"/>
            <a:ext cx="777814" cy="56781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sp>
        <p:nvSpPr>
          <p:cNvPr id="12" name="Oval 11"/>
          <p:cNvSpPr/>
          <p:nvPr/>
        </p:nvSpPr>
        <p:spPr>
          <a:xfrm>
            <a:off x="194228" y="238538"/>
            <a:ext cx="641530" cy="64153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3</a:t>
            </a:r>
          </a:p>
        </p:txBody>
      </p:sp>
      <p:cxnSp>
        <p:nvCxnSpPr>
          <p:cNvPr id="13" name="Straight Arrow Connector 12"/>
          <p:cNvCxnSpPr/>
          <p:nvPr/>
        </p:nvCxnSpPr>
        <p:spPr bwMode="auto">
          <a:xfrm flipH="1">
            <a:off x="10607040" y="4071051"/>
            <a:ext cx="753958" cy="593019"/>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sp>
        <p:nvSpPr>
          <p:cNvPr id="15" name="TextBox 14"/>
          <p:cNvSpPr txBox="1"/>
          <p:nvPr/>
        </p:nvSpPr>
        <p:spPr>
          <a:xfrm>
            <a:off x="6477303" y="4165134"/>
            <a:ext cx="4313055" cy="954107"/>
          </a:xfrm>
          <a:prstGeom prst="rect">
            <a:avLst/>
          </a:prstGeom>
          <a:noFill/>
        </p:spPr>
        <p:txBody>
          <a:bodyPr wrap="square" rtlCol="0">
            <a:spAutoFit/>
          </a:bodyPr>
          <a:lstStyle/>
          <a:p>
            <a:pPr lvl="0"/>
            <a:r>
              <a:rPr lang="en-US" sz="2800" kern="0" dirty="0" smtClean="0">
                <a:solidFill>
                  <a:prstClr val="black"/>
                </a:solidFill>
                <a:latin typeface="Helvetica Neue" charset="0"/>
                <a:ea typeface="Helvetica Neue" charset="0"/>
                <a:cs typeface="Helvetica Neue" charset="0"/>
              </a:rPr>
              <a:t>Score motifs higher if the domain </a:t>
            </a:r>
            <a:r>
              <a:rPr lang="en-US" sz="2800" kern="0" smtClean="0">
                <a:solidFill>
                  <a:prstClr val="black"/>
                </a:solidFill>
                <a:latin typeface="Helvetica Neue" charset="0"/>
                <a:ea typeface="Helvetica Neue" charset="0"/>
                <a:cs typeface="Helvetica Neue" charset="0"/>
              </a:rPr>
              <a:t>is present</a:t>
            </a:r>
            <a:endParaRPr lang="en-US" sz="2800" kern="0" dirty="0">
              <a:solidFill>
                <a:prstClr val="black"/>
              </a:solidFill>
              <a:latin typeface="Helvetica Neue" charset="0"/>
              <a:ea typeface="Helvetica Neue" charset="0"/>
              <a:cs typeface="Helvetica Neue"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366" y="1105101"/>
            <a:ext cx="6318937" cy="3988208"/>
          </a:xfrm>
          <a:prstGeom prst="rect">
            <a:avLst/>
          </a:prstGeom>
        </p:spPr>
      </p:pic>
    </p:spTree>
    <p:extLst>
      <p:ext uri="{BB962C8B-B14F-4D97-AF65-F5344CB8AC3E}">
        <p14:creationId xmlns:p14="http://schemas.microsoft.com/office/powerpoint/2010/main" val="41847420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360" y="329184"/>
            <a:ext cx="10607040" cy="762000"/>
          </a:xfrm>
        </p:spPr>
        <p:txBody>
          <a:bodyPr/>
          <a:lstStyle/>
          <a:p>
            <a:r>
              <a:rPr lang="en-US" dirty="0" smtClean="0">
                <a:latin typeface="Helvetica Neue" charset="0"/>
                <a:ea typeface="Helvetica Neue" charset="0"/>
                <a:cs typeface="Helvetica Neue" charset="0"/>
              </a:rPr>
              <a:t>Estimating which domains are enriched</a:t>
            </a:r>
            <a:endParaRPr lang="en-US" dirty="0">
              <a:latin typeface="Helvetica Neue" charset="0"/>
              <a:ea typeface="Helvetica Neue" charset="0"/>
              <a:cs typeface="Helvetica Neue" charset="0"/>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6405" y="802986"/>
            <a:ext cx="4115995" cy="5156986"/>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28507" y="3745414"/>
            <a:ext cx="1249057" cy="1767251"/>
          </a:xfrm>
          <a:prstGeom prst="rect">
            <a:avLst/>
          </a:prstGeom>
        </p:spPr>
      </p:pic>
      <p:sp>
        <p:nvSpPr>
          <p:cNvPr id="7" name="Oval 6"/>
          <p:cNvSpPr/>
          <p:nvPr/>
        </p:nvSpPr>
        <p:spPr>
          <a:xfrm>
            <a:off x="194228" y="238538"/>
            <a:ext cx="641530" cy="64153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3</a:t>
            </a:r>
          </a:p>
        </p:txBody>
      </p:sp>
      <p:sp>
        <p:nvSpPr>
          <p:cNvPr id="3" name="TextBox 2"/>
          <p:cNvSpPr txBox="1"/>
          <p:nvPr/>
        </p:nvSpPr>
        <p:spPr>
          <a:xfrm>
            <a:off x="514993" y="1415578"/>
            <a:ext cx="6986016" cy="1569660"/>
          </a:xfrm>
          <a:prstGeom prst="rect">
            <a:avLst/>
          </a:prstGeom>
          <a:noFill/>
        </p:spPr>
        <p:txBody>
          <a:bodyPr wrap="square" rtlCol="0">
            <a:spAutoFit/>
          </a:bodyPr>
          <a:lstStyle/>
          <a:p>
            <a:r>
              <a:rPr lang="en-US" dirty="0" smtClean="0">
                <a:latin typeface="Helvetica Neue" charset="0"/>
                <a:ea typeface="Helvetica Neue" charset="0"/>
                <a:cs typeface="Helvetica Neue" charset="0"/>
              </a:rPr>
              <a:t>2 methods:</a:t>
            </a:r>
          </a:p>
          <a:p>
            <a:endParaRPr lang="en-US" dirty="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1. Fisher’s exact test (domain frequency in the interaction subnetwork / in the full network)</a:t>
            </a:r>
            <a:endParaRPr lang="en-US" dirty="0">
              <a:latin typeface="Helvetica Neue" charset="0"/>
              <a:ea typeface="Helvetica Neue" charset="0"/>
              <a:cs typeface="Helvetica Neue"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075087139"/>
              </p:ext>
            </p:extLst>
          </p:nvPr>
        </p:nvGraphicFramePr>
        <p:xfrm>
          <a:off x="1542708" y="3381479"/>
          <a:ext cx="5356350" cy="2407920"/>
        </p:xfrm>
        <a:graphic>
          <a:graphicData uri="http://schemas.openxmlformats.org/drawingml/2006/table">
            <a:tbl>
              <a:tblPr firstRow="1" bandRow="1">
                <a:tableStyleId>{5C22544A-7EE6-4342-B048-85BDC9FD1C3A}</a:tableStyleId>
              </a:tblPr>
              <a:tblGrid>
                <a:gridCol w="1785450"/>
                <a:gridCol w="1785450"/>
                <a:gridCol w="1785450"/>
              </a:tblGrid>
              <a:tr h="370840">
                <a:tc>
                  <a:txBody>
                    <a:bodyPr/>
                    <a:lstStyle/>
                    <a:p>
                      <a:endParaRPr lang="en-US" sz="2000" b="1" dirty="0">
                        <a:solidFill>
                          <a:schemeClr val="tx1"/>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dirty="0" smtClean="0">
                          <a:solidFill>
                            <a:schemeClr val="tx1"/>
                          </a:solidFill>
                          <a:latin typeface="Helvetica Neue" charset="0"/>
                          <a:ea typeface="Helvetica Neue" charset="0"/>
                          <a:cs typeface="Helvetica Neue" charset="0"/>
                        </a:rPr>
                        <a:t>In the subnetwork</a:t>
                      </a:r>
                    </a:p>
                    <a:p>
                      <a:r>
                        <a:rPr lang="en-US" sz="2000" b="1" dirty="0" smtClean="0">
                          <a:solidFill>
                            <a:schemeClr val="tx1"/>
                          </a:solidFill>
                          <a:latin typeface="Helvetica Neue" charset="0"/>
                          <a:ea typeface="Helvetica Neue" charset="0"/>
                          <a:cs typeface="Helvetica Neue" charset="0"/>
                        </a:rPr>
                        <a:t>+</a:t>
                      </a:r>
                      <a:endParaRPr lang="en-US" sz="2000" b="1" dirty="0">
                        <a:solidFill>
                          <a:schemeClr val="tx1"/>
                        </a:solidFill>
                        <a:latin typeface="Helvetica Neue" charset="0"/>
                        <a:ea typeface="Helvetica Neue" charset="0"/>
                        <a:cs typeface="Helvetica Neue"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000" b="1" dirty="0" smtClean="0">
                        <a:solidFill>
                          <a:schemeClr val="tx1"/>
                        </a:solidFill>
                        <a:latin typeface="Helvetica Neue" charset="0"/>
                        <a:ea typeface="Helvetica Neue" charset="0"/>
                        <a:cs typeface="Helvetica Neue" charset="0"/>
                      </a:endParaRPr>
                    </a:p>
                    <a:p>
                      <a:endParaRPr lang="en-US" sz="2000" b="1" dirty="0" smtClean="0">
                        <a:solidFill>
                          <a:schemeClr val="tx1"/>
                        </a:solidFill>
                        <a:latin typeface="Helvetica Neue" charset="0"/>
                        <a:ea typeface="Helvetica Neue" charset="0"/>
                        <a:cs typeface="Helvetica Neue" charset="0"/>
                      </a:endParaRPr>
                    </a:p>
                    <a:p>
                      <a:r>
                        <a:rPr lang="en-US" sz="2000" b="1" dirty="0" smtClean="0">
                          <a:solidFill>
                            <a:schemeClr val="tx1"/>
                          </a:solidFill>
                          <a:latin typeface="Helvetica Neue" charset="0"/>
                          <a:ea typeface="Helvetica Neue" charset="0"/>
                          <a:cs typeface="Helvetica Neue" charset="0"/>
                        </a:rPr>
                        <a:t>-</a:t>
                      </a:r>
                      <a:endParaRPr lang="en-US" sz="2000" b="1" dirty="0">
                        <a:solidFill>
                          <a:schemeClr val="tx1"/>
                        </a:solidFill>
                        <a:latin typeface="Helvetica Neue" charset="0"/>
                        <a:ea typeface="Helvetica Neue" charset="0"/>
                        <a:cs typeface="Helvetica Neue"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000" b="1" dirty="0" smtClean="0">
                          <a:solidFill>
                            <a:schemeClr val="tx1"/>
                          </a:solidFill>
                          <a:latin typeface="Helvetica Neue" charset="0"/>
                          <a:ea typeface="Helvetica Neue" charset="0"/>
                          <a:cs typeface="Helvetica Neue" charset="0"/>
                        </a:rPr>
                        <a:t>With domain</a:t>
                      </a:r>
                    </a:p>
                    <a:p>
                      <a:r>
                        <a:rPr lang="en-US" sz="2000" b="1" dirty="0" smtClean="0">
                          <a:solidFill>
                            <a:schemeClr val="tx1"/>
                          </a:solidFill>
                          <a:latin typeface="Helvetica Neue" charset="0"/>
                          <a:ea typeface="Helvetica Neue" charset="0"/>
                          <a:cs typeface="Helvetica Neue" charset="0"/>
                        </a:rPr>
                        <a:t>+</a:t>
                      </a:r>
                      <a:endParaRPr lang="en-US" sz="2000" b="1" dirty="0">
                        <a:solidFill>
                          <a:schemeClr val="tx1"/>
                        </a:solidFill>
                        <a:latin typeface="Helvetica Neue" charset="0"/>
                        <a:ea typeface="Helvetica Neue" charset="0"/>
                        <a:cs typeface="Helvetica Neue"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latin typeface="Helvetica Neue" charset="0"/>
                          <a:ea typeface="Helvetica Neue" charset="0"/>
                          <a:cs typeface="Helvetica Neue" charset="0"/>
                        </a:rPr>
                        <a:t>4</a:t>
                      </a:r>
                      <a:endParaRPr lang="en-US" sz="2000" b="1" dirty="0">
                        <a:solidFill>
                          <a:schemeClr val="tx1"/>
                        </a:solidFill>
                        <a:latin typeface="Helvetica Neue" charset="0"/>
                        <a:ea typeface="Helvetica Neue" charset="0"/>
                        <a:cs typeface="Helvetica Neue"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latin typeface="Helvetica Neue" charset="0"/>
                          <a:ea typeface="Helvetica Neue" charset="0"/>
                          <a:cs typeface="Helvetica Neue" charset="0"/>
                        </a:rPr>
                        <a:t>200</a:t>
                      </a:r>
                      <a:endParaRPr lang="en-US" sz="2000" b="1" dirty="0">
                        <a:solidFill>
                          <a:schemeClr val="tx1"/>
                        </a:solidFill>
                        <a:latin typeface="Helvetica Neue" charset="0"/>
                        <a:ea typeface="Helvetica Neue" charset="0"/>
                        <a:cs typeface="Helvetica Neue"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8414">
                <a:tc>
                  <a:txBody>
                    <a:bodyPr/>
                    <a:lstStyle/>
                    <a:p>
                      <a:endParaRPr lang="en-US" sz="2000" b="1" dirty="0" smtClean="0">
                        <a:solidFill>
                          <a:schemeClr val="tx1"/>
                        </a:solidFill>
                        <a:latin typeface="Helvetica Neue" charset="0"/>
                        <a:ea typeface="Helvetica Neue" charset="0"/>
                        <a:cs typeface="Helvetica Neue" charset="0"/>
                      </a:endParaRPr>
                    </a:p>
                    <a:p>
                      <a:r>
                        <a:rPr lang="en-US" sz="2000" b="1" dirty="0" smtClean="0">
                          <a:solidFill>
                            <a:schemeClr val="tx1"/>
                          </a:solidFill>
                          <a:latin typeface="Helvetica Neue" charset="0"/>
                          <a:ea typeface="Helvetica Neue" charset="0"/>
                          <a:cs typeface="Helvetica Neue" charset="0"/>
                        </a:rPr>
                        <a:t>-</a:t>
                      </a:r>
                      <a:endParaRPr lang="en-US" sz="2000" b="1" dirty="0">
                        <a:solidFill>
                          <a:schemeClr val="tx1"/>
                        </a:solidFill>
                        <a:latin typeface="Helvetica Neue" charset="0"/>
                        <a:ea typeface="Helvetica Neue" charset="0"/>
                        <a:cs typeface="Helvetica Neue"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latin typeface="Helvetica Neue" charset="0"/>
                          <a:ea typeface="Helvetica Neue" charset="0"/>
                          <a:cs typeface="Helvetica Neue" charset="0"/>
                        </a:rPr>
                        <a:t>1</a:t>
                      </a:r>
                      <a:endParaRPr lang="en-US" sz="2000" b="1" dirty="0">
                        <a:solidFill>
                          <a:schemeClr val="tx1"/>
                        </a:solidFill>
                        <a:latin typeface="Helvetica Neue" charset="0"/>
                        <a:ea typeface="Helvetica Neue" charset="0"/>
                        <a:cs typeface="Helvetica Neue"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441176" rtl="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latin typeface="Helvetica Neue" charset="0"/>
                          <a:ea typeface="Helvetica Neue" charset="0"/>
                          <a:cs typeface="Helvetica Neue" charset="0"/>
                        </a:rPr>
                        <a:t>4333 </a:t>
                      </a:r>
                      <a:endParaRPr lang="en-US" sz="2000" b="1" dirty="0">
                        <a:solidFill>
                          <a:schemeClr val="tx1"/>
                        </a:solidFill>
                        <a:latin typeface="Helvetica Neue" charset="0"/>
                        <a:ea typeface="Helvetica Neue" charset="0"/>
                        <a:cs typeface="Helvetica Neue"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146623800"/>
      </p:ext>
    </p:extLst>
  </p:cSld>
  <p:clrMapOvr>
    <a:masterClrMapping/>
  </p:clrMapOvr>
  <p:transition>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23863" y="130780"/>
            <a:ext cx="2800141" cy="3508335"/>
          </a:xfrm>
          <a:prstGeom prst="rect">
            <a:avLst/>
          </a:prstGeom>
        </p:spPr>
      </p:pic>
      <p:sp>
        <p:nvSpPr>
          <p:cNvPr id="2" name="Title 1"/>
          <p:cNvSpPr>
            <a:spLocks noGrp="1"/>
          </p:cNvSpPr>
          <p:nvPr>
            <p:ph type="title"/>
          </p:nvPr>
        </p:nvSpPr>
        <p:spPr>
          <a:xfrm>
            <a:off x="975360" y="329184"/>
            <a:ext cx="10607040" cy="762000"/>
          </a:xfrm>
        </p:spPr>
        <p:txBody>
          <a:bodyPr/>
          <a:lstStyle/>
          <a:p>
            <a:r>
              <a:rPr lang="en-US" dirty="0" smtClean="0">
                <a:latin typeface="Helvetica Neue" charset="0"/>
                <a:ea typeface="Helvetica Neue" charset="0"/>
                <a:cs typeface="Helvetica Neue" charset="0"/>
              </a:rPr>
              <a:t>Estimating which domains are enriched</a:t>
            </a:r>
            <a:endParaRPr lang="en-US" dirty="0">
              <a:latin typeface="Helvetica Neue" charset="0"/>
              <a:ea typeface="Helvetica Neue" charset="0"/>
              <a:cs typeface="Helvetica Neue" charset="0"/>
            </a:endParaRPr>
          </a:p>
        </p:txBody>
      </p:sp>
      <p:sp>
        <p:nvSpPr>
          <p:cNvPr id="7" name="Oval 6"/>
          <p:cNvSpPr/>
          <p:nvPr/>
        </p:nvSpPr>
        <p:spPr>
          <a:xfrm>
            <a:off x="194228" y="238538"/>
            <a:ext cx="641530" cy="64153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3</a:t>
            </a:r>
          </a:p>
        </p:txBody>
      </p:sp>
      <p:graphicFrame>
        <p:nvGraphicFramePr>
          <p:cNvPr id="8" name="Table 7"/>
          <p:cNvGraphicFramePr>
            <a:graphicFrameLocks noGrp="1"/>
          </p:cNvGraphicFramePr>
          <p:nvPr>
            <p:extLst>
              <p:ext uri="{D42A27DB-BD31-4B8C-83A1-F6EECF244321}">
                <p14:modId xmlns:p14="http://schemas.microsoft.com/office/powerpoint/2010/main" val="1069929460"/>
              </p:ext>
            </p:extLst>
          </p:nvPr>
        </p:nvGraphicFramePr>
        <p:xfrm>
          <a:off x="6679070" y="3701175"/>
          <a:ext cx="5356350" cy="2407920"/>
        </p:xfrm>
        <a:graphic>
          <a:graphicData uri="http://schemas.openxmlformats.org/drawingml/2006/table">
            <a:tbl>
              <a:tblPr firstRow="1" bandRow="1">
                <a:tableStyleId>{5C22544A-7EE6-4342-B048-85BDC9FD1C3A}</a:tableStyleId>
              </a:tblPr>
              <a:tblGrid>
                <a:gridCol w="1785450"/>
                <a:gridCol w="1785450"/>
                <a:gridCol w="1785450"/>
              </a:tblGrid>
              <a:tr h="370840">
                <a:tc>
                  <a:txBody>
                    <a:bodyPr/>
                    <a:lstStyle/>
                    <a:p>
                      <a:endParaRPr lang="en-US" sz="2000" b="1" dirty="0">
                        <a:solidFill>
                          <a:schemeClr val="tx1"/>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dirty="0" smtClean="0">
                          <a:solidFill>
                            <a:schemeClr val="tx1"/>
                          </a:solidFill>
                          <a:latin typeface="Helvetica Neue" charset="0"/>
                          <a:ea typeface="Helvetica Neue" charset="0"/>
                          <a:cs typeface="Helvetica Neue" charset="0"/>
                        </a:rPr>
                        <a:t>In the subnetwork</a:t>
                      </a:r>
                    </a:p>
                    <a:p>
                      <a:r>
                        <a:rPr lang="en-US" sz="2000" b="1" dirty="0" smtClean="0">
                          <a:solidFill>
                            <a:schemeClr val="tx1"/>
                          </a:solidFill>
                          <a:latin typeface="Helvetica Neue" charset="0"/>
                          <a:ea typeface="Helvetica Neue" charset="0"/>
                          <a:cs typeface="Helvetica Neue" charset="0"/>
                        </a:rPr>
                        <a:t>+</a:t>
                      </a:r>
                      <a:endParaRPr lang="en-US" sz="2000" b="1" dirty="0">
                        <a:solidFill>
                          <a:schemeClr val="tx1"/>
                        </a:solidFill>
                        <a:latin typeface="Helvetica Neue" charset="0"/>
                        <a:ea typeface="Helvetica Neue" charset="0"/>
                        <a:cs typeface="Helvetica Neue"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000" b="1" dirty="0" smtClean="0">
                        <a:solidFill>
                          <a:schemeClr val="tx1"/>
                        </a:solidFill>
                        <a:latin typeface="Helvetica Neue" charset="0"/>
                        <a:ea typeface="Helvetica Neue" charset="0"/>
                        <a:cs typeface="Helvetica Neue" charset="0"/>
                      </a:endParaRPr>
                    </a:p>
                    <a:p>
                      <a:endParaRPr lang="en-US" sz="2000" b="1" dirty="0" smtClean="0">
                        <a:solidFill>
                          <a:schemeClr val="tx1"/>
                        </a:solidFill>
                        <a:latin typeface="Helvetica Neue" charset="0"/>
                        <a:ea typeface="Helvetica Neue" charset="0"/>
                        <a:cs typeface="Helvetica Neue" charset="0"/>
                      </a:endParaRPr>
                    </a:p>
                    <a:p>
                      <a:r>
                        <a:rPr lang="en-US" sz="2000" b="1" dirty="0" smtClean="0">
                          <a:solidFill>
                            <a:schemeClr val="tx1"/>
                          </a:solidFill>
                          <a:latin typeface="Helvetica Neue" charset="0"/>
                          <a:ea typeface="Helvetica Neue" charset="0"/>
                          <a:cs typeface="Helvetica Neue" charset="0"/>
                        </a:rPr>
                        <a:t>-</a:t>
                      </a:r>
                      <a:endParaRPr lang="en-US" sz="2000" b="1" dirty="0">
                        <a:solidFill>
                          <a:schemeClr val="tx1"/>
                        </a:solidFill>
                        <a:latin typeface="Helvetica Neue" charset="0"/>
                        <a:ea typeface="Helvetica Neue" charset="0"/>
                        <a:cs typeface="Helvetica Neue"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000" b="1" dirty="0" smtClean="0">
                          <a:solidFill>
                            <a:schemeClr val="tx1"/>
                          </a:solidFill>
                          <a:latin typeface="Helvetica Neue" charset="0"/>
                          <a:ea typeface="Helvetica Neue" charset="0"/>
                          <a:cs typeface="Helvetica Neue" charset="0"/>
                        </a:rPr>
                        <a:t>With domain</a:t>
                      </a:r>
                    </a:p>
                    <a:p>
                      <a:r>
                        <a:rPr lang="en-US" sz="2000" b="1" dirty="0" smtClean="0">
                          <a:solidFill>
                            <a:schemeClr val="tx1"/>
                          </a:solidFill>
                          <a:latin typeface="Helvetica Neue" charset="0"/>
                          <a:ea typeface="Helvetica Neue" charset="0"/>
                          <a:cs typeface="Helvetica Neue" charset="0"/>
                        </a:rPr>
                        <a:t>+</a:t>
                      </a:r>
                      <a:endParaRPr lang="en-US" sz="2000" b="1" dirty="0">
                        <a:solidFill>
                          <a:schemeClr val="tx1"/>
                        </a:solidFill>
                        <a:latin typeface="Helvetica Neue" charset="0"/>
                        <a:ea typeface="Helvetica Neue" charset="0"/>
                        <a:cs typeface="Helvetica Neue"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latin typeface="Helvetica Neue" charset="0"/>
                          <a:ea typeface="Helvetica Neue" charset="0"/>
                          <a:cs typeface="Helvetica Neue" charset="0"/>
                        </a:rPr>
                        <a:t>4</a:t>
                      </a:r>
                      <a:endParaRPr lang="en-US" sz="2000" b="1" dirty="0">
                        <a:solidFill>
                          <a:schemeClr val="tx1"/>
                        </a:solidFill>
                        <a:latin typeface="Helvetica Neue" charset="0"/>
                        <a:ea typeface="Helvetica Neue" charset="0"/>
                        <a:cs typeface="Helvetica Neue"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latin typeface="Helvetica Neue" charset="0"/>
                          <a:ea typeface="Helvetica Neue" charset="0"/>
                          <a:cs typeface="Helvetica Neue" charset="0"/>
                        </a:rPr>
                        <a:t>200</a:t>
                      </a:r>
                      <a:endParaRPr lang="en-US" sz="2000" b="1" dirty="0">
                        <a:solidFill>
                          <a:schemeClr val="tx1"/>
                        </a:solidFill>
                        <a:latin typeface="Helvetica Neue" charset="0"/>
                        <a:ea typeface="Helvetica Neue" charset="0"/>
                        <a:cs typeface="Helvetica Neue"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8414">
                <a:tc>
                  <a:txBody>
                    <a:bodyPr/>
                    <a:lstStyle/>
                    <a:p>
                      <a:endParaRPr lang="en-US" sz="2000" b="1" dirty="0" smtClean="0">
                        <a:solidFill>
                          <a:schemeClr val="tx1"/>
                        </a:solidFill>
                        <a:latin typeface="Helvetica Neue" charset="0"/>
                        <a:ea typeface="Helvetica Neue" charset="0"/>
                        <a:cs typeface="Helvetica Neue" charset="0"/>
                      </a:endParaRPr>
                    </a:p>
                    <a:p>
                      <a:r>
                        <a:rPr lang="en-US" sz="2000" b="1" dirty="0" smtClean="0">
                          <a:solidFill>
                            <a:schemeClr val="tx1"/>
                          </a:solidFill>
                          <a:latin typeface="Helvetica Neue" charset="0"/>
                          <a:ea typeface="Helvetica Neue" charset="0"/>
                          <a:cs typeface="Helvetica Neue" charset="0"/>
                        </a:rPr>
                        <a:t>-</a:t>
                      </a:r>
                      <a:endParaRPr lang="en-US" sz="2000" b="1" dirty="0">
                        <a:solidFill>
                          <a:schemeClr val="tx1"/>
                        </a:solidFill>
                        <a:latin typeface="Helvetica Neue" charset="0"/>
                        <a:ea typeface="Helvetica Neue" charset="0"/>
                        <a:cs typeface="Helvetica Neue"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latin typeface="Helvetica Neue" charset="0"/>
                          <a:ea typeface="Helvetica Neue" charset="0"/>
                          <a:cs typeface="Helvetica Neue" charset="0"/>
                        </a:rPr>
                        <a:t>1</a:t>
                      </a:r>
                      <a:endParaRPr lang="en-US" sz="2000" b="1" dirty="0">
                        <a:solidFill>
                          <a:schemeClr val="tx1"/>
                        </a:solidFill>
                        <a:latin typeface="Helvetica Neue" charset="0"/>
                        <a:ea typeface="Helvetica Neue" charset="0"/>
                        <a:cs typeface="Helvetica Neue"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441176" rtl="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latin typeface="Helvetica Neue" charset="0"/>
                          <a:ea typeface="Helvetica Neue" charset="0"/>
                          <a:cs typeface="Helvetica Neue" charset="0"/>
                        </a:rPr>
                        <a:t>4333 </a:t>
                      </a:r>
                      <a:endParaRPr lang="en-US" sz="2000" b="1" dirty="0">
                        <a:solidFill>
                          <a:schemeClr val="tx1"/>
                        </a:solidFill>
                        <a:latin typeface="Helvetica Neue" charset="0"/>
                        <a:ea typeface="Helvetica Neue" charset="0"/>
                        <a:cs typeface="Helvetica Neue"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9" name="TextBox 8"/>
          <p:cNvSpPr txBox="1"/>
          <p:nvPr/>
        </p:nvSpPr>
        <p:spPr>
          <a:xfrm>
            <a:off x="6630836" y="1392851"/>
            <a:ext cx="4093098" cy="2308324"/>
          </a:xfrm>
          <a:prstGeom prst="rect">
            <a:avLst/>
          </a:prstGeom>
          <a:noFill/>
        </p:spPr>
        <p:txBody>
          <a:bodyPr wrap="square" rtlCol="0">
            <a:spAutoFit/>
          </a:bodyPr>
          <a:lstStyle/>
          <a:p>
            <a:r>
              <a:rPr lang="en-US" b="1" dirty="0" smtClean="0">
                <a:latin typeface="Helvetica Neue" charset="0"/>
                <a:ea typeface="Helvetica Neue" charset="0"/>
                <a:cs typeface="Helvetica Neue" charset="0"/>
              </a:rPr>
              <a:t>Positive set: </a:t>
            </a:r>
            <a:r>
              <a:rPr lang="en-US" dirty="0" smtClean="0">
                <a:latin typeface="Helvetica Neue" charset="0"/>
                <a:ea typeface="Helvetica Neue" charset="0"/>
                <a:cs typeface="Helvetica Neue" charset="0"/>
              </a:rPr>
              <a:t>known ligand-binding domains from ELM DB</a:t>
            </a:r>
            <a:endParaRPr lang="en-US" sz="900" dirty="0" smtClean="0">
              <a:latin typeface="Helvetica Neue" charset="0"/>
              <a:ea typeface="Helvetica Neue" charset="0"/>
              <a:cs typeface="Helvetica Neue" charset="0"/>
            </a:endParaRPr>
          </a:p>
          <a:p>
            <a:r>
              <a:rPr lang="en-US" b="1" dirty="0" smtClean="0">
                <a:latin typeface="Helvetica Neue" charset="0"/>
                <a:ea typeface="Helvetica Neue" charset="0"/>
                <a:cs typeface="Helvetica Neue" charset="0"/>
              </a:rPr>
              <a:t>Negative set: </a:t>
            </a:r>
            <a:r>
              <a:rPr lang="en-US" dirty="0" smtClean="0">
                <a:latin typeface="Helvetica Neue" charset="0"/>
                <a:ea typeface="Helvetica Neue" charset="0"/>
                <a:cs typeface="Helvetica Neue" charset="0"/>
              </a:rPr>
              <a:t>all other domains</a:t>
            </a:r>
          </a:p>
          <a:p>
            <a:r>
              <a:rPr lang="en-US" b="1" dirty="0" smtClean="0">
                <a:latin typeface="Helvetica Neue" charset="0"/>
                <a:ea typeface="Helvetica Neue" charset="0"/>
                <a:cs typeface="Helvetica Neue" charset="0"/>
              </a:rPr>
              <a:t>Ranked by: </a:t>
            </a:r>
            <a:r>
              <a:rPr lang="en-US" dirty="0" smtClean="0">
                <a:latin typeface="Helvetica Neue" charset="0"/>
                <a:ea typeface="Helvetica Neue" charset="0"/>
                <a:cs typeface="Helvetica Neue" charset="0"/>
              </a:rPr>
              <a:t>significance</a:t>
            </a:r>
            <a:endParaRPr lang="en-US" dirty="0">
              <a:latin typeface="Helvetica Neue" charset="0"/>
              <a:ea typeface="Helvetica Neue" charset="0"/>
              <a:cs typeface="Helvetica Neue" charset="0"/>
            </a:endParaRP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6539" y="1268732"/>
            <a:ext cx="6324297" cy="5296731"/>
          </a:xfrm>
          <a:prstGeom prst="rect">
            <a:avLst/>
          </a:prstGeom>
        </p:spPr>
      </p:pic>
      <p:sp>
        <p:nvSpPr>
          <p:cNvPr id="3" name="TextBox 2"/>
          <p:cNvSpPr txBox="1"/>
          <p:nvPr/>
        </p:nvSpPr>
        <p:spPr>
          <a:xfrm>
            <a:off x="514993" y="989836"/>
            <a:ext cx="3605903" cy="461665"/>
          </a:xfrm>
          <a:prstGeom prst="rect">
            <a:avLst/>
          </a:prstGeom>
          <a:noFill/>
        </p:spPr>
        <p:txBody>
          <a:bodyPr wrap="square" rtlCol="0">
            <a:spAutoFit/>
          </a:bodyPr>
          <a:lstStyle/>
          <a:p>
            <a:r>
              <a:rPr lang="en-US" dirty="0" smtClean="0">
                <a:latin typeface="Helvetica Neue" charset="0"/>
                <a:ea typeface="Helvetica Neue" charset="0"/>
                <a:cs typeface="Helvetica Neue" charset="0"/>
              </a:rPr>
              <a:t>Fisher’s exact test</a:t>
            </a:r>
            <a:endParaRPr lang="en-US" dirty="0">
              <a:latin typeface="Helvetica Neue" charset="0"/>
              <a:ea typeface="Helvetica Neue" charset="0"/>
              <a:cs typeface="Helvetica Neue" charset="0"/>
            </a:endParaRPr>
          </a:p>
        </p:txBody>
      </p:sp>
    </p:spTree>
    <p:extLst>
      <p:ext uri="{BB962C8B-B14F-4D97-AF65-F5344CB8AC3E}">
        <p14:creationId xmlns:p14="http://schemas.microsoft.com/office/powerpoint/2010/main" val="1900575410"/>
      </p:ext>
    </p:extLst>
  </p:cSld>
  <p:clrMapOvr>
    <a:masterClrMapping/>
  </p:clrMapOvr>
  <p:transition>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360" y="329184"/>
            <a:ext cx="10607040" cy="762000"/>
          </a:xfrm>
        </p:spPr>
        <p:txBody>
          <a:bodyPr/>
          <a:lstStyle/>
          <a:p>
            <a:r>
              <a:rPr lang="en-US" dirty="0" smtClean="0">
                <a:latin typeface="Helvetica Neue" charset="0"/>
                <a:ea typeface="Helvetica Neue" charset="0"/>
                <a:cs typeface="Helvetica Neue" charset="0"/>
              </a:rPr>
              <a:t>Estimating which domains are enriched</a:t>
            </a:r>
            <a:endParaRPr lang="en-US" dirty="0">
              <a:latin typeface="Helvetica Neue" charset="0"/>
              <a:ea typeface="Helvetica Neue" charset="0"/>
              <a:cs typeface="Helvetica Neue" charset="0"/>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6405" y="802986"/>
            <a:ext cx="4115995" cy="5156986"/>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56577" y="3429566"/>
            <a:ext cx="1343036" cy="1900219"/>
          </a:xfrm>
          <a:prstGeom prst="rect">
            <a:avLst/>
          </a:prstGeom>
        </p:spPr>
      </p:pic>
      <p:sp>
        <p:nvSpPr>
          <p:cNvPr id="7" name="Oval 6"/>
          <p:cNvSpPr/>
          <p:nvPr/>
        </p:nvSpPr>
        <p:spPr>
          <a:xfrm>
            <a:off x="194228" y="238538"/>
            <a:ext cx="641530" cy="64153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3</a:t>
            </a:r>
          </a:p>
        </p:txBody>
      </p:sp>
      <p:sp>
        <p:nvSpPr>
          <p:cNvPr id="3" name="TextBox 2"/>
          <p:cNvSpPr txBox="1"/>
          <p:nvPr/>
        </p:nvSpPr>
        <p:spPr>
          <a:xfrm>
            <a:off x="514993" y="1415578"/>
            <a:ext cx="6986016" cy="3046988"/>
          </a:xfrm>
          <a:prstGeom prst="rect">
            <a:avLst/>
          </a:prstGeom>
          <a:noFill/>
        </p:spPr>
        <p:txBody>
          <a:bodyPr wrap="square" rtlCol="0">
            <a:spAutoFit/>
          </a:bodyPr>
          <a:lstStyle/>
          <a:p>
            <a:r>
              <a:rPr lang="en-US" dirty="0" smtClean="0">
                <a:latin typeface="Helvetica Neue" charset="0"/>
                <a:ea typeface="Helvetica Neue" charset="0"/>
                <a:cs typeface="Helvetica Neue" charset="0"/>
              </a:rPr>
              <a:t>2 methods:</a:t>
            </a:r>
          </a:p>
          <a:p>
            <a:endParaRPr lang="en-US" dirty="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1. Fisher’s exact test (domain frequency in the interaction subnetwork / in the full network)</a:t>
            </a:r>
          </a:p>
          <a:p>
            <a:endParaRPr lang="en-US"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2. Empirical p-value for seeing the frequency (such as 4/5) independently of the specific domain</a:t>
            </a:r>
          </a:p>
        </p:txBody>
      </p:sp>
    </p:spTree>
    <p:extLst>
      <p:ext uri="{BB962C8B-B14F-4D97-AF65-F5344CB8AC3E}">
        <p14:creationId xmlns:p14="http://schemas.microsoft.com/office/powerpoint/2010/main" val="250027685"/>
      </p:ext>
    </p:extLst>
  </p:cSld>
  <p:clrMapOvr>
    <a:masterClrMapping/>
  </p:clrMapOvr>
  <p:transition>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62479" y="96296"/>
            <a:ext cx="3552911" cy="4451491"/>
          </a:xfrm>
          <a:prstGeom prst="rect">
            <a:avLst/>
          </a:prstGeom>
        </p:spPr>
      </p:pic>
      <p:sp>
        <p:nvSpPr>
          <p:cNvPr id="2" name="Title 1"/>
          <p:cNvSpPr>
            <a:spLocks noGrp="1"/>
          </p:cNvSpPr>
          <p:nvPr>
            <p:ph type="title"/>
          </p:nvPr>
        </p:nvSpPr>
        <p:spPr>
          <a:xfrm>
            <a:off x="975360" y="329184"/>
            <a:ext cx="10607040" cy="762000"/>
          </a:xfrm>
        </p:spPr>
        <p:txBody>
          <a:bodyPr/>
          <a:lstStyle/>
          <a:p>
            <a:r>
              <a:rPr lang="en-US" dirty="0" smtClean="0">
                <a:latin typeface="Helvetica Neue" charset="0"/>
                <a:ea typeface="Helvetica Neue" charset="0"/>
                <a:cs typeface="Helvetica Neue" charset="0"/>
              </a:rPr>
              <a:t>Estimating which domains are enriched</a:t>
            </a:r>
            <a:endParaRPr lang="en-US" dirty="0">
              <a:latin typeface="Helvetica Neue" charset="0"/>
              <a:ea typeface="Helvetica Neue" charset="0"/>
              <a:cs typeface="Helvetica Neue" charset="0"/>
            </a:endParaRPr>
          </a:p>
        </p:txBody>
      </p:sp>
      <p:sp>
        <p:nvSpPr>
          <p:cNvPr id="7" name="Oval 6"/>
          <p:cNvSpPr/>
          <p:nvPr/>
        </p:nvSpPr>
        <p:spPr>
          <a:xfrm>
            <a:off x="194228" y="238538"/>
            <a:ext cx="641530" cy="64153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3</a:t>
            </a: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78240" y="2583397"/>
            <a:ext cx="1284609" cy="1817553"/>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4228" y="1358509"/>
            <a:ext cx="6510295" cy="5267229"/>
          </a:xfrm>
          <a:prstGeom prst="rect">
            <a:avLst/>
          </a:prstGeom>
        </p:spPr>
      </p:pic>
      <p:sp>
        <p:nvSpPr>
          <p:cNvPr id="3" name="TextBox 2"/>
          <p:cNvSpPr txBox="1"/>
          <p:nvPr/>
        </p:nvSpPr>
        <p:spPr>
          <a:xfrm>
            <a:off x="514993" y="989836"/>
            <a:ext cx="5617583" cy="461665"/>
          </a:xfrm>
          <a:prstGeom prst="rect">
            <a:avLst/>
          </a:prstGeom>
          <a:noFill/>
        </p:spPr>
        <p:txBody>
          <a:bodyPr wrap="square" rtlCol="0">
            <a:spAutoFit/>
          </a:bodyPr>
          <a:lstStyle/>
          <a:p>
            <a:r>
              <a:rPr lang="en-US" dirty="0" smtClean="0">
                <a:latin typeface="Helvetica Neue" charset="0"/>
                <a:ea typeface="Helvetica Neue" charset="0"/>
                <a:cs typeface="Helvetica Neue" charset="0"/>
              </a:rPr>
              <a:t>Empirical p-value for the frequency</a:t>
            </a:r>
            <a:endParaRPr lang="en-US" dirty="0">
              <a:latin typeface="Helvetica Neue" charset="0"/>
              <a:ea typeface="Helvetica Neue" charset="0"/>
              <a:cs typeface="Helvetica Neue" charset="0"/>
            </a:endParaRPr>
          </a:p>
        </p:txBody>
      </p:sp>
      <p:sp>
        <p:nvSpPr>
          <p:cNvPr id="15" name="TextBox 14"/>
          <p:cNvSpPr txBox="1"/>
          <p:nvPr/>
        </p:nvSpPr>
        <p:spPr>
          <a:xfrm>
            <a:off x="6838100" y="4414947"/>
            <a:ext cx="5548972" cy="1569660"/>
          </a:xfrm>
          <a:prstGeom prst="rect">
            <a:avLst/>
          </a:prstGeom>
          <a:noFill/>
        </p:spPr>
        <p:txBody>
          <a:bodyPr wrap="square" rtlCol="0">
            <a:spAutoFit/>
          </a:bodyPr>
          <a:lstStyle/>
          <a:p>
            <a:r>
              <a:rPr lang="en-US" b="1" dirty="0" smtClean="0">
                <a:latin typeface="Helvetica Neue" charset="0"/>
                <a:ea typeface="Helvetica Neue" charset="0"/>
                <a:cs typeface="Helvetica Neue" charset="0"/>
              </a:rPr>
              <a:t>Positive set: </a:t>
            </a:r>
            <a:r>
              <a:rPr lang="en-US" dirty="0" smtClean="0">
                <a:latin typeface="Helvetica Neue" charset="0"/>
                <a:ea typeface="Helvetica Neue" charset="0"/>
                <a:cs typeface="Helvetica Neue" charset="0"/>
              </a:rPr>
              <a:t>known ligand-binding domains from ELM DB</a:t>
            </a:r>
            <a:endParaRPr lang="en-US" sz="900" dirty="0" smtClean="0">
              <a:latin typeface="Helvetica Neue" charset="0"/>
              <a:ea typeface="Helvetica Neue" charset="0"/>
              <a:cs typeface="Helvetica Neue" charset="0"/>
            </a:endParaRPr>
          </a:p>
          <a:p>
            <a:r>
              <a:rPr lang="en-US" b="1" dirty="0" smtClean="0">
                <a:latin typeface="Helvetica Neue" charset="0"/>
                <a:ea typeface="Helvetica Neue" charset="0"/>
                <a:cs typeface="Helvetica Neue" charset="0"/>
              </a:rPr>
              <a:t>Negative set: </a:t>
            </a:r>
            <a:r>
              <a:rPr lang="en-US" dirty="0" smtClean="0">
                <a:latin typeface="Helvetica Neue" charset="0"/>
                <a:ea typeface="Helvetica Neue" charset="0"/>
                <a:cs typeface="Helvetica Neue" charset="0"/>
              </a:rPr>
              <a:t>all other domains</a:t>
            </a:r>
          </a:p>
          <a:p>
            <a:r>
              <a:rPr lang="en-US" b="1" dirty="0" smtClean="0">
                <a:latin typeface="Helvetica Neue" charset="0"/>
                <a:ea typeface="Helvetica Neue" charset="0"/>
                <a:cs typeface="Helvetica Neue" charset="0"/>
              </a:rPr>
              <a:t>Ranked by: </a:t>
            </a:r>
            <a:r>
              <a:rPr lang="en-US" dirty="0" smtClean="0">
                <a:latin typeface="Helvetica Neue" charset="0"/>
                <a:ea typeface="Helvetica Neue" charset="0"/>
                <a:cs typeface="Helvetica Neue" charset="0"/>
              </a:rPr>
              <a:t>significance</a:t>
            </a:r>
            <a:endParaRPr lang="en-US" dirty="0">
              <a:latin typeface="Helvetica Neue" charset="0"/>
              <a:ea typeface="Helvetica Neue" charset="0"/>
              <a:cs typeface="Helvetica Neue" charset="0"/>
            </a:endParaRPr>
          </a:p>
        </p:txBody>
      </p:sp>
    </p:spTree>
    <p:extLst>
      <p:ext uri="{BB962C8B-B14F-4D97-AF65-F5344CB8AC3E}">
        <p14:creationId xmlns:p14="http://schemas.microsoft.com/office/powerpoint/2010/main" val="1859603282"/>
      </p:ext>
    </p:extLst>
  </p:cSld>
  <p:clrMapOvr>
    <a:masterClrMapping/>
  </p:clrMapOvr>
  <p:transition>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Protein kinases and Zinc-finger proteins also identify domains enriched in </a:t>
            </a:r>
            <a:r>
              <a:rPr lang="en-US" dirty="0"/>
              <a:t>ELM domains</a:t>
            </a:r>
          </a:p>
        </p:txBody>
      </p:sp>
      <p:sp>
        <p:nvSpPr>
          <p:cNvPr id="4" name="TextBox 3"/>
          <p:cNvSpPr txBox="1"/>
          <p:nvPr/>
        </p:nvSpPr>
        <p:spPr>
          <a:xfrm>
            <a:off x="1963554" y="3570973"/>
            <a:ext cx="1125629" cy="461665"/>
          </a:xfrm>
          <a:prstGeom prst="rect">
            <a:avLst/>
          </a:prstGeom>
          <a:noFill/>
        </p:spPr>
        <p:txBody>
          <a:bodyPr wrap="none" rtlCol="0">
            <a:spAutoFit/>
          </a:bodyPr>
          <a:lstStyle/>
          <a:p>
            <a:r>
              <a:rPr lang="en-US" dirty="0" smtClean="0"/>
              <a:t>ROC 1</a:t>
            </a:r>
            <a:endParaRPr lang="en-US" dirty="0"/>
          </a:p>
        </p:txBody>
      </p:sp>
      <p:sp>
        <p:nvSpPr>
          <p:cNvPr id="5" name="TextBox 4"/>
          <p:cNvSpPr txBox="1"/>
          <p:nvPr/>
        </p:nvSpPr>
        <p:spPr>
          <a:xfrm>
            <a:off x="9161647" y="3340140"/>
            <a:ext cx="1125629" cy="461665"/>
          </a:xfrm>
          <a:prstGeom prst="rect">
            <a:avLst/>
          </a:prstGeom>
          <a:noFill/>
        </p:spPr>
        <p:txBody>
          <a:bodyPr wrap="none" rtlCol="0">
            <a:spAutoFit/>
          </a:bodyPr>
          <a:lstStyle/>
          <a:p>
            <a:r>
              <a:rPr lang="en-US" dirty="0" smtClean="0"/>
              <a:t>ROC 2</a:t>
            </a:r>
            <a:endParaRPr lang="en-US" dirty="0"/>
          </a:p>
        </p:txBody>
      </p:sp>
    </p:spTree>
    <p:extLst>
      <p:ext uri="{BB962C8B-B14F-4D97-AF65-F5344CB8AC3E}">
        <p14:creationId xmlns:p14="http://schemas.microsoft.com/office/powerpoint/2010/main" val="1941140824"/>
      </p:ext>
    </p:extLst>
  </p:cSld>
  <p:clrMapOvr>
    <a:masterClrMapping/>
  </p:clrMapOvr>
  <p:transition>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sp>
        <p:nvSpPr>
          <p:cNvPr id="2" name="Title 1"/>
          <p:cNvSpPr>
            <a:spLocks noGrp="1"/>
          </p:cNvSpPr>
          <p:nvPr>
            <p:ph type="title"/>
          </p:nvPr>
        </p:nvSpPr>
        <p:spPr>
          <a:xfrm>
            <a:off x="1012191" y="279821"/>
            <a:ext cx="3458464" cy="762000"/>
          </a:xfrm>
        </p:spPr>
        <p:txBody>
          <a:bodyPr/>
          <a:lstStyle/>
          <a:p>
            <a:r>
              <a:rPr lang="en-US" dirty="0" smtClean="0">
                <a:latin typeface="Helvetica Neue" charset="0"/>
                <a:ea typeface="Helvetica Neue" charset="0"/>
                <a:cs typeface="Helvetica Neue" charset="0"/>
              </a:rPr>
              <a:t>Motif search setup</a:t>
            </a:r>
            <a:endParaRPr lang="en-US" dirty="0">
              <a:latin typeface="Helvetica Neue" charset="0"/>
              <a:ea typeface="Helvetica Neue" charset="0"/>
              <a:cs typeface="Helvetica Neue" charset="0"/>
            </a:endParaRPr>
          </a:p>
        </p:txBody>
      </p:sp>
      <p:sp>
        <p:nvSpPr>
          <p:cNvPr id="5" name="TextBox 4"/>
          <p:cNvSpPr txBox="1"/>
          <p:nvPr/>
        </p:nvSpPr>
        <p:spPr>
          <a:xfrm>
            <a:off x="6237562" y="846498"/>
            <a:ext cx="6037230" cy="1985159"/>
          </a:xfrm>
          <a:prstGeom prst="rect">
            <a:avLst/>
          </a:prstGeom>
          <a:noFill/>
        </p:spPr>
        <p:txBody>
          <a:bodyPr wrap="none" rtlCol="0">
            <a:spAutoFit/>
          </a:bodyPr>
          <a:lstStyle/>
          <a:p>
            <a:r>
              <a:rPr lang="en-US" dirty="0" smtClean="0">
                <a:latin typeface="Helvetica Neue" charset="0"/>
                <a:ea typeface="Helvetica Neue" charset="0"/>
                <a:cs typeface="Helvetica Neue" charset="0"/>
              </a:rPr>
              <a:t>1 viral human-network</a:t>
            </a:r>
            <a:r>
              <a:rPr lang="en-US" dirty="0">
                <a:latin typeface="Helvetica Neue" charset="0"/>
                <a:ea typeface="Helvetica Neue" charset="0"/>
                <a:cs typeface="Helvetica Neue" charset="0"/>
              </a:rPr>
              <a:t> (non-query set</a:t>
            </a:r>
            <a:r>
              <a:rPr lang="en-US" dirty="0" smtClean="0">
                <a:latin typeface="Helvetica Neue" charset="0"/>
                <a:ea typeface="Helvetica Neue" charset="0"/>
                <a:cs typeface="Helvetica Neue" charset="0"/>
              </a:rPr>
              <a:t>)</a:t>
            </a:r>
          </a:p>
          <a:p>
            <a:endParaRPr lang="en-US" sz="300"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3 human-human networks (non-query set):</a:t>
            </a:r>
          </a:p>
          <a:p>
            <a:r>
              <a:rPr lang="en-US" dirty="0" smtClean="0">
                <a:latin typeface="Helvetica Neue" charset="0"/>
                <a:ea typeface="Helvetica Neue" charset="0"/>
                <a:cs typeface="Helvetica Neue" charset="0"/>
              </a:rPr>
              <a:t>- Full </a:t>
            </a:r>
            <a:r>
              <a:rPr lang="en-US" dirty="0" err="1" smtClean="0">
                <a:latin typeface="Helvetica Neue" charset="0"/>
                <a:ea typeface="Helvetica Neue" charset="0"/>
                <a:cs typeface="Helvetica Neue" charset="0"/>
              </a:rPr>
              <a:t>IntAct</a:t>
            </a:r>
            <a:r>
              <a:rPr lang="en-US" dirty="0" smtClean="0">
                <a:latin typeface="Helvetica Neue" charset="0"/>
                <a:ea typeface="Helvetica Neue" charset="0"/>
                <a:cs typeface="Helvetica Neue" charset="0"/>
              </a:rPr>
              <a:t> data: </a:t>
            </a:r>
            <a:r>
              <a:rPr lang="cs-CZ" sz="2200" dirty="0" smtClean="0">
                <a:latin typeface="Helvetica Neue" charset="0"/>
                <a:ea typeface="Helvetica Neue" charset="0"/>
                <a:cs typeface="Helvetica Neue" charset="0"/>
              </a:rPr>
              <a:t>11859 </a:t>
            </a:r>
            <a:r>
              <a:rPr lang="cs-CZ" sz="2200" dirty="0" err="1" smtClean="0">
                <a:latin typeface="Helvetica Neue" charset="0"/>
                <a:ea typeface="Helvetica Neue" charset="0"/>
                <a:cs typeface="Helvetica Neue" charset="0"/>
              </a:rPr>
              <a:t>sequence</a:t>
            </a:r>
            <a:r>
              <a:rPr lang="cs-CZ" sz="2200" dirty="0" smtClean="0">
                <a:latin typeface="Helvetica Neue" charset="0"/>
                <a:ea typeface="Helvetica Neue" charset="0"/>
                <a:cs typeface="Helvetica Neue" charset="0"/>
              </a:rPr>
              <a:t> </a:t>
            </a:r>
            <a:r>
              <a:rPr lang="fi-FI" sz="2200" dirty="0" err="1" smtClean="0">
                <a:latin typeface="Helvetica Neue" charset="0"/>
                <a:ea typeface="Helvetica Neue" charset="0"/>
                <a:cs typeface="Helvetica Neue" charset="0"/>
              </a:rPr>
              <a:t>sets</a:t>
            </a:r>
            <a:endParaRPr lang="en-US" sz="2200"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 Only Vidal’s data (Y2H): </a:t>
            </a:r>
            <a:r>
              <a:rPr lang="fi-FI" sz="2200" dirty="0" smtClean="0">
                <a:latin typeface="Helvetica Neue" charset="0"/>
                <a:ea typeface="Helvetica Neue" charset="0"/>
                <a:cs typeface="Helvetica Neue" charset="0"/>
              </a:rPr>
              <a:t>10299 </a:t>
            </a:r>
            <a:r>
              <a:rPr lang="fi-FI" sz="2200" dirty="0" err="1" smtClean="0">
                <a:latin typeface="Helvetica Neue" charset="0"/>
                <a:ea typeface="Helvetica Neue" charset="0"/>
                <a:cs typeface="Helvetica Neue" charset="0"/>
              </a:rPr>
              <a:t>sets</a:t>
            </a:r>
            <a:endParaRPr lang="en-US" sz="2200"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 Only Mann’s data (AP-MS): </a:t>
            </a:r>
            <a:r>
              <a:rPr lang="fi-FI" sz="2200" dirty="0" smtClean="0">
                <a:latin typeface="Helvetica Neue" charset="0"/>
                <a:ea typeface="Helvetica Neue" charset="0"/>
                <a:cs typeface="Helvetica Neue" charset="0"/>
              </a:rPr>
              <a:t>10152 </a:t>
            </a:r>
            <a:r>
              <a:rPr lang="fi-FI" sz="2200" dirty="0" err="1" smtClean="0">
                <a:latin typeface="Helvetica Neue" charset="0"/>
                <a:ea typeface="Helvetica Neue" charset="0"/>
                <a:cs typeface="Helvetica Neue" charset="0"/>
              </a:rPr>
              <a:t>sets</a:t>
            </a:r>
            <a:endParaRPr lang="fi-FI" sz="2200" dirty="0" smtClean="0">
              <a:latin typeface="Helvetica Neue" charset="0"/>
              <a:ea typeface="Helvetica Neue" charset="0"/>
              <a:cs typeface="Helvetica Neue" charset="0"/>
            </a:endParaRPr>
          </a:p>
        </p:txBody>
      </p:sp>
      <p:sp>
        <p:nvSpPr>
          <p:cNvPr id="8" name="TextBox 7"/>
          <p:cNvSpPr txBox="1"/>
          <p:nvPr/>
        </p:nvSpPr>
        <p:spPr>
          <a:xfrm>
            <a:off x="6435921" y="3714391"/>
            <a:ext cx="5640513" cy="2308324"/>
          </a:xfrm>
          <a:prstGeom prst="rect">
            <a:avLst/>
          </a:prstGeom>
          <a:noFill/>
        </p:spPr>
        <p:txBody>
          <a:bodyPr wrap="square" rtlCol="0">
            <a:spAutoFit/>
          </a:bodyPr>
          <a:lstStyle/>
          <a:p>
            <a:r>
              <a:rPr lang="en-US" dirty="0" smtClean="0">
                <a:latin typeface="Helvetica Neue" charset="0"/>
                <a:ea typeface="Helvetica Neue" charset="0"/>
                <a:cs typeface="Helvetica Neue" charset="0"/>
              </a:rPr>
              <a:t>We search only for motifs present in query proteins:</a:t>
            </a:r>
          </a:p>
          <a:p>
            <a:pPr marL="342900" indent="-342900">
              <a:buFontTx/>
              <a:buChar char="-"/>
            </a:pPr>
            <a:r>
              <a:rPr lang="en-US" b="1" dirty="0" smtClean="0">
                <a:latin typeface="Helvetica Neue" charset="0"/>
                <a:ea typeface="Helvetica Neue" charset="0"/>
                <a:cs typeface="Helvetica Neue" charset="0"/>
              </a:rPr>
              <a:t>Higher sensitivity </a:t>
            </a:r>
            <a:r>
              <a:rPr lang="en-US" dirty="0" smtClean="0">
                <a:latin typeface="Helvetica Neue" charset="0"/>
                <a:ea typeface="Helvetica Neue" charset="0"/>
                <a:cs typeface="Helvetica Neue" charset="0"/>
              </a:rPr>
              <a:t>to low complexity motifs</a:t>
            </a:r>
          </a:p>
          <a:p>
            <a:pPr marL="342900" indent="-342900">
              <a:buFontTx/>
              <a:buChar char="-"/>
            </a:pPr>
            <a:r>
              <a:rPr lang="en-US" b="1" dirty="0" smtClean="0">
                <a:latin typeface="Helvetica Neue" charset="0"/>
                <a:ea typeface="Helvetica Neue" charset="0"/>
                <a:cs typeface="Helvetica Neue" charset="0"/>
              </a:rPr>
              <a:t>Higher specificity </a:t>
            </a:r>
            <a:r>
              <a:rPr lang="en-US" dirty="0" smtClean="0">
                <a:latin typeface="Helvetica Neue" charset="0"/>
                <a:ea typeface="Helvetica Neue" charset="0"/>
                <a:cs typeface="Helvetica Neue" charset="0"/>
              </a:rPr>
              <a:t>towards direct interactions</a:t>
            </a:r>
            <a:endParaRPr lang="en-US" dirty="0">
              <a:latin typeface="Helvetica Neue" charset="0"/>
              <a:ea typeface="Helvetica Neue" charset="0"/>
              <a:cs typeface="Helvetica Neue" charset="0"/>
            </a:endParaRPr>
          </a:p>
        </p:txBody>
      </p:sp>
      <p:sp>
        <p:nvSpPr>
          <p:cNvPr id="9" name="TextBox 8"/>
          <p:cNvSpPr txBox="1"/>
          <p:nvPr/>
        </p:nvSpPr>
        <p:spPr>
          <a:xfrm>
            <a:off x="98589" y="3516786"/>
            <a:ext cx="1716535" cy="2308324"/>
          </a:xfrm>
          <a:prstGeom prst="rect">
            <a:avLst/>
          </a:prstGeom>
          <a:noFill/>
        </p:spPr>
        <p:txBody>
          <a:bodyPr wrap="square" rtlCol="0">
            <a:spAutoFit/>
          </a:bodyPr>
          <a:lstStyle/>
          <a:p>
            <a:r>
              <a:rPr lang="en-US" dirty="0" smtClean="0">
                <a:latin typeface="Helvetica Neue" charset="0"/>
                <a:ea typeface="Helvetica Neue" charset="0"/>
                <a:cs typeface="Helvetica Neue" charset="0"/>
              </a:rPr>
              <a:t>Sequences for motif search </a:t>
            </a:r>
          </a:p>
          <a:p>
            <a:r>
              <a:rPr lang="en-US" dirty="0" smtClean="0">
                <a:latin typeface="Helvetica Neue" charset="0"/>
                <a:ea typeface="Helvetica Neue" charset="0"/>
                <a:cs typeface="Helvetica Neue" charset="0"/>
              </a:rPr>
              <a:t>=</a:t>
            </a:r>
            <a:r>
              <a:rPr lang="en-US" dirty="0">
                <a:latin typeface="Helvetica Neue" charset="0"/>
                <a:ea typeface="Helvetica Neue" charset="0"/>
                <a:cs typeface="Helvetica Neue" charset="0"/>
              </a:rPr>
              <a:t> </a:t>
            </a:r>
            <a:r>
              <a:rPr lang="en-US" dirty="0" smtClean="0">
                <a:latin typeface="Helvetica Neue" charset="0"/>
                <a:ea typeface="Helvetica Neue" charset="0"/>
                <a:cs typeface="Helvetica Neue" charset="0"/>
              </a:rPr>
              <a:t>Query + Non-Query proteins </a:t>
            </a:r>
            <a:endParaRPr lang="en-US" dirty="0">
              <a:latin typeface="Helvetica Neue" charset="0"/>
              <a:ea typeface="Helvetica Neue" charset="0"/>
              <a:cs typeface="Helvetica Neue" charset="0"/>
            </a:endParaRPr>
          </a:p>
        </p:txBody>
      </p:sp>
      <p:sp>
        <p:nvSpPr>
          <p:cNvPr id="12" name="TextBox 11"/>
          <p:cNvSpPr txBox="1"/>
          <p:nvPr/>
        </p:nvSpPr>
        <p:spPr>
          <a:xfrm>
            <a:off x="6364224" y="387947"/>
            <a:ext cx="4972836" cy="461665"/>
          </a:xfrm>
          <a:prstGeom prst="rect">
            <a:avLst/>
          </a:prstGeom>
          <a:noFill/>
        </p:spPr>
        <p:txBody>
          <a:bodyPr wrap="none" rtlCol="0">
            <a:spAutoFit/>
          </a:bodyPr>
          <a:lstStyle/>
          <a:p>
            <a:r>
              <a:rPr lang="en-US" b="1" dirty="0" smtClean="0">
                <a:latin typeface="Helvetica Neue" charset="0"/>
                <a:ea typeface="Helvetica Neue" charset="0"/>
                <a:cs typeface="Helvetica Neue" charset="0"/>
              </a:rPr>
              <a:t>QSLIMFinder</a:t>
            </a:r>
            <a:r>
              <a:rPr lang="en-US" dirty="0">
                <a:latin typeface="Helvetica Neue" charset="0"/>
                <a:ea typeface="Helvetica Neue" charset="0"/>
                <a:cs typeface="Helvetica Neue" charset="0"/>
              </a:rPr>
              <a:t>: </a:t>
            </a:r>
            <a:r>
              <a:rPr lang="en-US" sz="1800" dirty="0" err="1">
                <a:latin typeface="Helvetica Neue" charset="0"/>
                <a:ea typeface="Helvetica Neue" charset="0"/>
                <a:cs typeface="Helvetica Neue" charset="0"/>
              </a:rPr>
              <a:t>Palopoli</a:t>
            </a:r>
            <a:r>
              <a:rPr lang="en-US" sz="1800" dirty="0">
                <a:latin typeface="Helvetica Neue" charset="0"/>
                <a:ea typeface="Helvetica Neue" charset="0"/>
                <a:cs typeface="Helvetica Neue" charset="0"/>
              </a:rPr>
              <a:t> &amp; </a:t>
            </a:r>
            <a:r>
              <a:rPr lang="en-US" sz="1800" dirty="0" smtClean="0">
                <a:latin typeface="Helvetica Neue" charset="0"/>
                <a:ea typeface="Helvetica Neue" charset="0"/>
                <a:cs typeface="Helvetica Neue" charset="0"/>
              </a:rPr>
              <a:t>Edwards, 2015 </a:t>
            </a:r>
            <a:endParaRPr lang="en-US" sz="1800" dirty="0">
              <a:latin typeface="Helvetica Neue" charset="0"/>
              <a:ea typeface="Helvetica Neue" charset="0"/>
              <a:cs typeface="Helvetica Neue" charset="0"/>
            </a:endParaRPr>
          </a:p>
        </p:txBody>
      </p:sp>
      <p:sp>
        <p:nvSpPr>
          <p:cNvPr id="11" name="TextBox 10"/>
          <p:cNvSpPr txBox="1"/>
          <p:nvPr/>
        </p:nvSpPr>
        <p:spPr>
          <a:xfrm>
            <a:off x="1852093" y="2243326"/>
            <a:ext cx="2497800"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Protein-centered</a:t>
            </a:r>
            <a:endParaRPr lang="en-US" dirty="0">
              <a:latin typeface="Helvetica Neue" charset="0"/>
              <a:ea typeface="Helvetica Neue" charset="0"/>
              <a:cs typeface="Helvetica Neue" charset="0"/>
            </a:endParaRPr>
          </a:p>
        </p:txBody>
      </p:sp>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sp>
        <p:nvSpPr>
          <p:cNvPr id="10" name="TextBox 9"/>
          <p:cNvSpPr txBox="1"/>
          <p:nvPr/>
        </p:nvSpPr>
        <p:spPr>
          <a:xfrm>
            <a:off x="4503162" y="2243325"/>
            <a:ext cx="1691489"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Non-Query</a:t>
            </a:r>
            <a:endParaRPr lang="en-US" dirty="0">
              <a:latin typeface="Helvetica Neue" charset="0"/>
              <a:ea typeface="Helvetica Neue" charset="0"/>
              <a:cs typeface="Helvetica Neue" charset="0"/>
            </a:endParaRPr>
          </a:p>
        </p:txBody>
      </p:sp>
      <p:sp>
        <p:nvSpPr>
          <p:cNvPr id="6" name="TextBox 5"/>
          <p:cNvSpPr txBox="1"/>
          <p:nvPr/>
        </p:nvSpPr>
        <p:spPr>
          <a:xfrm>
            <a:off x="451104" y="2243328"/>
            <a:ext cx="1023037" cy="461665"/>
          </a:xfrm>
          <a:prstGeom prst="rect">
            <a:avLst/>
          </a:prstGeom>
          <a:noFill/>
        </p:spPr>
        <p:txBody>
          <a:bodyPr wrap="none" rtlCol="0">
            <a:spAutoFit/>
          </a:bodyPr>
          <a:lstStyle/>
          <a:p>
            <a:r>
              <a:rPr lang="en-US" dirty="0">
                <a:latin typeface="Helvetica Neue" charset="0"/>
                <a:ea typeface="Helvetica Neue" charset="0"/>
                <a:cs typeface="Helvetica Neue" charset="0"/>
              </a:rPr>
              <a:t>Q</a:t>
            </a:r>
            <a:r>
              <a:rPr lang="en-US" dirty="0" smtClean="0">
                <a:latin typeface="Helvetica Neue" charset="0"/>
                <a:ea typeface="Helvetica Neue" charset="0"/>
                <a:cs typeface="Helvetica Neue" charset="0"/>
              </a:rPr>
              <a:t>uery</a:t>
            </a:r>
            <a:endParaRPr lang="en-US" dirty="0">
              <a:latin typeface="Helvetica Neue" charset="0"/>
              <a:ea typeface="Helvetica Neue" charset="0"/>
              <a:cs typeface="Helvetica Neue" charset="0"/>
            </a:endParaRPr>
          </a:p>
        </p:txBody>
      </p:sp>
      <p:sp>
        <p:nvSpPr>
          <p:cNvPr id="19" name="Oval 18"/>
          <p:cNvSpPr/>
          <p:nvPr/>
        </p:nvSpPr>
        <p:spPr>
          <a:xfrm>
            <a:off x="284949" y="174905"/>
            <a:ext cx="671907" cy="674707"/>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4</a:t>
            </a:r>
          </a:p>
        </p:txBody>
      </p:sp>
      <p:sp>
        <p:nvSpPr>
          <p:cNvPr id="3" name="Rectangle 2"/>
          <p:cNvSpPr/>
          <p:nvPr/>
        </p:nvSpPr>
        <p:spPr>
          <a:xfrm>
            <a:off x="6364224" y="2874616"/>
            <a:ext cx="5940537" cy="830997"/>
          </a:xfrm>
          <a:prstGeom prst="rect">
            <a:avLst/>
          </a:prstGeom>
        </p:spPr>
        <p:txBody>
          <a:bodyPr wrap="none">
            <a:spAutoFit/>
          </a:bodyPr>
          <a:lstStyle/>
          <a:p>
            <a:r>
              <a:rPr lang="en-US" dirty="0">
                <a:latin typeface="Helvetica Neue" charset="0"/>
                <a:ea typeface="Helvetica Neue" charset="0"/>
                <a:cs typeface="Helvetica Neue" charset="0"/>
              </a:rPr>
              <a:t>Only in </a:t>
            </a:r>
            <a:r>
              <a:rPr lang="en-US" b="1" dirty="0">
                <a:latin typeface="Helvetica Neue" charset="0"/>
                <a:ea typeface="Helvetica Neue" charset="0"/>
                <a:cs typeface="Helvetica Neue" charset="0"/>
              </a:rPr>
              <a:t>disordered regions </a:t>
            </a:r>
            <a:r>
              <a:rPr lang="en-US" dirty="0">
                <a:latin typeface="Helvetica Neue" charset="0"/>
                <a:ea typeface="Helvetica Neue" charset="0"/>
                <a:cs typeface="Helvetica Neue" charset="0"/>
              </a:rPr>
              <a:t>(</a:t>
            </a:r>
            <a:r>
              <a:rPr lang="en-US" dirty="0" smtClean="0">
                <a:latin typeface="Helvetica Neue" charset="0"/>
                <a:ea typeface="Helvetica Neue" charset="0"/>
                <a:cs typeface="Helvetica Neue" charset="0"/>
              </a:rPr>
              <a:t>IUPRED, 0.2)</a:t>
            </a:r>
          </a:p>
          <a:p>
            <a:r>
              <a:rPr lang="en-US" dirty="0" smtClean="0">
                <a:latin typeface="Helvetica Neue" charset="0"/>
                <a:ea typeface="Helvetica Neue" charset="0"/>
                <a:cs typeface="Helvetica Neue" charset="0"/>
              </a:rPr>
              <a:t>Similar proteins grouped in clusters</a:t>
            </a:r>
            <a:endParaRPr lang="en-US" dirty="0">
              <a:latin typeface="Helvetica Neue" charset="0"/>
              <a:ea typeface="Helvetica Neue" charset="0"/>
              <a:cs typeface="Helvetica Neue" charset="0"/>
            </a:endParaRPr>
          </a:p>
        </p:txBody>
      </p:sp>
    </p:spTree>
    <p:extLst>
      <p:ext uri="{BB962C8B-B14F-4D97-AF65-F5344CB8AC3E}">
        <p14:creationId xmlns:p14="http://schemas.microsoft.com/office/powerpoint/2010/main" val="66273532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a:xfrm>
            <a:off x="7641835" y="44155"/>
            <a:ext cx="4363755" cy="3968785"/>
            <a:chOff x="130036" y="965847"/>
            <a:chExt cx="5941914" cy="5404103"/>
          </a:xfrm>
        </p:grpSpPr>
        <p:pic>
          <p:nvPicPr>
            <p:cNvPr id="24" name="Picture 23"/>
            <p:cNvPicPr>
              <a:picLocks noChangeAspect="1"/>
            </p:cNvPicPr>
            <p:nvPr/>
          </p:nvPicPr>
          <p:blipFill rotWithShape="1">
            <a:blip r:embed="rId2">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5" name="Picture 24"/>
            <p:cNvPicPr>
              <a:picLocks noChangeAspect="1"/>
            </p:cNvPicPr>
            <p:nvPr/>
          </p:nvPicPr>
          <p:blipFill rotWithShape="1">
            <a:blip r:embed="rId2">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845" y="844064"/>
            <a:ext cx="7624799" cy="5227349"/>
          </a:xfrm>
          <a:prstGeom prst="rect">
            <a:avLst/>
          </a:prstGeom>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700" y="844064"/>
            <a:ext cx="7600454" cy="5210659"/>
          </a:xfrm>
          <a:prstGeom prst="rect">
            <a:avLst/>
          </a:prstGeom>
        </p:spPr>
      </p:pic>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700" y="848242"/>
            <a:ext cx="7588262" cy="5202301"/>
          </a:xfrm>
          <a:prstGeom prst="rect">
            <a:avLst/>
          </a:prstGeom>
        </p:spPr>
      </p:pic>
      <p:sp>
        <p:nvSpPr>
          <p:cNvPr id="5" name="Title 1"/>
          <p:cNvSpPr>
            <a:spLocks noGrp="1"/>
          </p:cNvSpPr>
          <p:nvPr>
            <p:ph type="title"/>
          </p:nvPr>
        </p:nvSpPr>
        <p:spPr>
          <a:xfrm>
            <a:off x="956060" y="317578"/>
            <a:ext cx="4531360" cy="762000"/>
          </a:xfrm>
        </p:spPr>
        <p:txBody>
          <a:bodyPr/>
          <a:lstStyle/>
          <a:p>
            <a:r>
              <a:rPr lang="en-US" dirty="0" smtClean="0">
                <a:latin typeface="Helvetica Neue" charset="0"/>
                <a:ea typeface="Helvetica Neue" charset="0"/>
                <a:cs typeface="Helvetica Neue" charset="0"/>
              </a:rPr>
              <a:t>Evaluating performance</a:t>
            </a:r>
            <a:endParaRPr lang="en-US" dirty="0">
              <a:latin typeface="Helvetica Neue" charset="0"/>
              <a:ea typeface="Helvetica Neue" charset="0"/>
              <a:cs typeface="Helvetica Neue" charset="0"/>
            </a:endParaRPr>
          </a:p>
        </p:txBody>
      </p:sp>
      <p:sp>
        <p:nvSpPr>
          <p:cNvPr id="12" name="TextBox 11"/>
          <p:cNvSpPr txBox="1"/>
          <p:nvPr/>
        </p:nvSpPr>
        <p:spPr>
          <a:xfrm>
            <a:off x="7822598" y="947866"/>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a:t>
            </a:r>
            <a:r>
              <a:rPr lang="en-US" sz="2000" b="1" dirty="0" smtClean="0">
                <a:latin typeface="Helvetica Neue" charset="0"/>
                <a:ea typeface="Helvetica Neue" charset="0"/>
                <a:cs typeface="Helvetica Neue" charset="0"/>
              </a:rPr>
              <a:t>uery</a:t>
            </a:r>
            <a:endParaRPr lang="en-US" sz="2000" b="1" dirty="0">
              <a:latin typeface="Helvetica Neue" charset="0"/>
              <a:ea typeface="Helvetica Neue" charset="0"/>
              <a:cs typeface="Helvetica Neue" charset="0"/>
            </a:endParaRPr>
          </a:p>
        </p:txBody>
      </p:sp>
      <p:sp>
        <p:nvSpPr>
          <p:cNvPr id="10" name="TextBox 9"/>
          <p:cNvSpPr txBox="1"/>
          <p:nvPr/>
        </p:nvSpPr>
        <p:spPr>
          <a:xfrm>
            <a:off x="10692641" y="909768"/>
            <a:ext cx="1406154" cy="400110"/>
          </a:xfrm>
          <a:prstGeom prst="rect">
            <a:avLst/>
          </a:prstGeom>
          <a:noFill/>
        </p:spPr>
        <p:txBody>
          <a:bodyPr wrap="none" rtlCol="0">
            <a:spAutoFit/>
          </a:bodyPr>
          <a:lstStyle/>
          <a:p>
            <a:r>
              <a:rPr lang="en-US" sz="2000" smtClean="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sp>
        <p:nvSpPr>
          <p:cNvPr id="11" name="TextBox 10"/>
          <p:cNvSpPr txBox="1"/>
          <p:nvPr/>
        </p:nvSpPr>
        <p:spPr>
          <a:xfrm>
            <a:off x="7153978" y="3954741"/>
            <a:ext cx="5038022" cy="2262158"/>
          </a:xfrm>
          <a:prstGeom prst="rect">
            <a:avLst/>
          </a:prstGeom>
          <a:noFill/>
        </p:spPr>
        <p:txBody>
          <a:bodyPr wrap="square" rtlCol="0">
            <a:spAutoFit/>
          </a:bodyPr>
          <a:lstStyle/>
          <a:p>
            <a:r>
              <a:rPr lang="en-US" dirty="0" smtClean="0">
                <a:latin typeface="Helvetica Neue" charset="0"/>
                <a:ea typeface="Helvetica Neue" charset="0"/>
                <a:cs typeface="Helvetica Neue" charset="0"/>
              </a:rPr>
              <a:t>Positive set: known linear motif instances from ELM DB</a:t>
            </a:r>
          </a:p>
          <a:p>
            <a:pPr marL="342900" indent="-342900">
              <a:buFontTx/>
              <a:buChar char="-"/>
            </a:pPr>
            <a:r>
              <a:rPr lang="en-US" sz="2000" dirty="0" smtClean="0">
                <a:latin typeface="Helvetica Neue" charset="0"/>
                <a:ea typeface="Helvetica Neue" charset="0"/>
                <a:cs typeface="Helvetica Neue" charset="0"/>
              </a:rPr>
              <a:t>Ligand-binding sites</a:t>
            </a:r>
          </a:p>
          <a:p>
            <a:pPr marL="342900" indent="-342900">
              <a:buFontTx/>
              <a:buChar char="-"/>
            </a:pPr>
            <a:r>
              <a:rPr lang="en-US" sz="2000" dirty="0" smtClean="0">
                <a:latin typeface="Helvetica Neue" charset="0"/>
                <a:ea typeface="Helvetica Neue" charset="0"/>
                <a:cs typeface="Helvetica Neue" charset="0"/>
              </a:rPr>
              <a:t>Post-translational modification sites</a:t>
            </a:r>
          </a:p>
          <a:p>
            <a:endParaRPr lang="en-US" sz="500"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Negative set: random locations in the same proteins</a:t>
            </a:r>
            <a:endParaRPr lang="en-US" dirty="0">
              <a:latin typeface="Helvetica Neue" charset="0"/>
              <a:ea typeface="Helvetica Neue" charset="0"/>
              <a:cs typeface="Helvetica Neue" charset="0"/>
            </a:endParaRPr>
          </a:p>
        </p:txBody>
      </p:sp>
      <p:sp>
        <p:nvSpPr>
          <p:cNvPr id="19" name="Oval 18"/>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5</a:t>
            </a:r>
          </a:p>
        </p:txBody>
      </p:sp>
    </p:spTree>
    <p:extLst>
      <p:ext uri="{BB962C8B-B14F-4D97-AF65-F5344CB8AC3E}">
        <p14:creationId xmlns:p14="http://schemas.microsoft.com/office/powerpoint/2010/main" val="175551568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956060" y="317578"/>
            <a:ext cx="935837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dirty="0" smtClean="0">
                <a:latin typeface="Helvetica Neue" charset="0"/>
                <a:ea typeface="Helvetica Neue" charset="0"/>
                <a:cs typeface="Helvetica Neue" charset="0"/>
              </a:rPr>
              <a:t>Evaluating performance: interaction datasets</a:t>
            </a:r>
            <a:endParaRPr lang="en-US" kern="0" dirty="0">
              <a:latin typeface="Helvetica Neue" charset="0"/>
              <a:ea typeface="Helvetica Neue" charset="0"/>
              <a:cs typeface="Helvetica Neue" charset="0"/>
            </a:endParaRPr>
          </a:p>
        </p:txBody>
      </p:sp>
      <p:sp>
        <p:nvSpPr>
          <p:cNvPr id="8" name="Oval 7"/>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5</a:t>
            </a:r>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879" y="1316736"/>
            <a:ext cx="6599884" cy="4524696"/>
          </a:xfrm>
          <a:prstGeom prst="rect">
            <a:avLst/>
          </a:prstGeom>
        </p:spPr>
      </p:pic>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13122" y="1316736"/>
            <a:ext cx="6599884" cy="4524696"/>
          </a:xfrm>
          <a:prstGeom prst="rect">
            <a:avLst/>
          </a:prstGeom>
        </p:spPr>
      </p:pic>
      <p:sp>
        <p:nvSpPr>
          <p:cNvPr id="14" name="TextBox 13"/>
          <p:cNvSpPr txBox="1"/>
          <p:nvPr/>
        </p:nvSpPr>
        <p:spPr>
          <a:xfrm>
            <a:off x="2469289" y="882420"/>
            <a:ext cx="1295547" cy="461665"/>
          </a:xfrm>
          <a:prstGeom prst="rect">
            <a:avLst/>
          </a:prstGeom>
          <a:noFill/>
        </p:spPr>
        <p:txBody>
          <a:bodyPr wrap="none" rtlCol="0">
            <a:spAutoFit/>
          </a:bodyPr>
          <a:lstStyle/>
          <a:p>
            <a:r>
              <a:rPr lang="en-US" b="1" dirty="0" smtClean="0">
                <a:latin typeface="Helvetica Neue" charset="0"/>
                <a:ea typeface="Helvetica Neue" charset="0"/>
                <a:cs typeface="Helvetica Neue" charset="0"/>
              </a:rPr>
              <a:t>All data</a:t>
            </a:r>
            <a:endParaRPr lang="en-US" b="1" dirty="0">
              <a:latin typeface="Helvetica Neue" charset="0"/>
              <a:ea typeface="Helvetica Neue" charset="0"/>
              <a:cs typeface="Helvetica Neue" charset="0"/>
            </a:endParaRPr>
          </a:p>
        </p:txBody>
      </p:sp>
      <p:sp>
        <p:nvSpPr>
          <p:cNvPr id="15" name="TextBox 14"/>
          <p:cNvSpPr txBox="1"/>
          <p:nvPr/>
        </p:nvSpPr>
        <p:spPr>
          <a:xfrm>
            <a:off x="8041035" y="882419"/>
            <a:ext cx="2674130" cy="461665"/>
          </a:xfrm>
          <a:prstGeom prst="rect">
            <a:avLst/>
          </a:prstGeom>
          <a:noFill/>
        </p:spPr>
        <p:txBody>
          <a:bodyPr wrap="none" rtlCol="0">
            <a:spAutoFit/>
          </a:bodyPr>
          <a:lstStyle/>
          <a:p>
            <a:r>
              <a:rPr lang="en-US" b="1" smtClean="0">
                <a:latin typeface="Helvetica Neue" charset="0"/>
                <a:ea typeface="Helvetica Neue" charset="0"/>
                <a:cs typeface="Helvetica Neue" charset="0"/>
              </a:rPr>
              <a:t>Unbiased AP-MS</a:t>
            </a:r>
            <a:endParaRPr lang="en-US" b="1" dirty="0">
              <a:latin typeface="Helvetica Neue" charset="0"/>
              <a:ea typeface="Helvetica Neue" charset="0"/>
              <a:cs typeface="Helvetica Neue" charset="0"/>
            </a:endParaRPr>
          </a:p>
        </p:txBody>
      </p:sp>
    </p:spTree>
    <p:extLst>
      <p:ext uri="{BB962C8B-B14F-4D97-AF65-F5344CB8AC3E}">
        <p14:creationId xmlns:p14="http://schemas.microsoft.com/office/powerpoint/2010/main" val="1729327238"/>
      </p:ext>
    </p:extLst>
  </p:cSld>
  <p:clrMapOvr>
    <a:masterClrMapping/>
  </p:clrMapOvr>
  <p:transition>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879" y="1645920"/>
            <a:ext cx="6599884" cy="4524696"/>
          </a:xfrm>
          <a:prstGeom prst="rect">
            <a:avLst/>
          </a:prstGeom>
        </p:spPr>
      </p:pic>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13122" y="1645920"/>
            <a:ext cx="6599884" cy="4524696"/>
          </a:xfrm>
          <a:prstGeom prst="rect">
            <a:avLst/>
          </a:prstGeom>
        </p:spPr>
      </p:pic>
      <p:sp>
        <p:nvSpPr>
          <p:cNvPr id="14" name="TextBox 13"/>
          <p:cNvSpPr txBox="1"/>
          <p:nvPr/>
        </p:nvSpPr>
        <p:spPr>
          <a:xfrm>
            <a:off x="2469289" y="1211604"/>
            <a:ext cx="1295547" cy="461665"/>
          </a:xfrm>
          <a:prstGeom prst="rect">
            <a:avLst/>
          </a:prstGeom>
          <a:noFill/>
        </p:spPr>
        <p:txBody>
          <a:bodyPr wrap="none" rtlCol="0">
            <a:spAutoFit/>
          </a:bodyPr>
          <a:lstStyle/>
          <a:p>
            <a:r>
              <a:rPr lang="en-US" b="1" dirty="0" smtClean="0">
                <a:latin typeface="Helvetica Neue" charset="0"/>
                <a:ea typeface="Helvetica Neue" charset="0"/>
                <a:cs typeface="Helvetica Neue" charset="0"/>
              </a:rPr>
              <a:t>All data</a:t>
            </a:r>
            <a:endParaRPr lang="en-US" b="1" dirty="0">
              <a:latin typeface="Helvetica Neue" charset="0"/>
              <a:ea typeface="Helvetica Neue" charset="0"/>
              <a:cs typeface="Helvetica Neue" charset="0"/>
            </a:endParaRPr>
          </a:p>
        </p:txBody>
      </p:sp>
      <p:sp>
        <p:nvSpPr>
          <p:cNvPr id="15" name="TextBox 14"/>
          <p:cNvSpPr txBox="1"/>
          <p:nvPr/>
        </p:nvSpPr>
        <p:spPr>
          <a:xfrm>
            <a:off x="8041035" y="1211603"/>
            <a:ext cx="2257349" cy="461665"/>
          </a:xfrm>
          <a:prstGeom prst="rect">
            <a:avLst/>
          </a:prstGeom>
          <a:noFill/>
        </p:spPr>
        <p:txBody>
          <a:bodyPr wrap="none" rtlCol="0">
            <a:spAutoFit/>
          </a:bodyPr>
          <a:lstStyle/>
          <a:p>
            <a:r>
              <a:rPr lang="en-US" b="1" dirty="0" smtClean="0">
                <a:latin typeface="Helvetica Neue" charset="0"/>
                <a:ea typeface="Helvetica Neue" charset="0"/>
                <a:cs typeface="Helvetica Neue" charset="0"/>
              </a:rPr>
              <a:t>Unbiased Y2H</a:t>
            </a:r>
            <a:endParaRPr lang="en-US" b="1" dirty="0">
              <a:latin typeface="Helvetica Neue" charset="0"/>
              <a:ea typeface="Helvetica Neue" charset="0"/>
              <a:cs typeface="Helvetica Neue" charset="0"/>
            </a:endParaRPr>
          </a:p>
        </p:txBody>
      </p:sp>
      <p:sp>
        <p:nvSpPr>
          <p:cNvPr id="9" name="Title 1"/>
          <p:cNvSpPr>
            <a:spLocks noGrp="1"/>
          </p:cNvSpPr>
          <p:nvPr>
            <p:ph type="title"/>
          </p:nvPr>
        </p:nvSpPr>
        <p:spPr>
          <a:xfrm>
            <a:off x="991616" y="193432"/>
            <a:ext cx="10529824" cy="762000"/>
          </a:xfrm>
        </p:spPr>
        <p:txBody>
          <a:bodyPr/>
          <a:lstStyle/>
          <a:p>
            <a:r>
              <a:rPr lang="en-US" dirty="0" smtClean="0"/>
              <a:t>Other linear motifs: targeting signals, docking, cleavage sites and </a:t>
            </a:r>
            <a:r>
              <a:rPr lang="en-US" dirty="0" err="1" smtClean="0"/>
              <a:t>degrons</a:t>
            </a:r>
            <a:endParaRPr lang="en-US" dirty="0"/>
          </a:p>
        </p:txBody>
      </p:sp>
      <p:sp>
        <p:nvSpPr>
          <p:cNvPr id="10" name="Oval 9"/>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5</a:t>
            </a:r>
          </a:p>
        </p:txBody>
      </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879" y="1645920"/>
            <a:ext cx="6599884" cy="4524696"/>
          </a:xfrm>
          <a:prstGeom prst="rect">
            <a:avLst/>
          </a:prstGeom>
        </p:spPr>
      </p:pic>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13122" y="1645920"/>
            <a:ext cx="6599884" cy="4524696"/>
          </a:xfrm>
          <a:prstGeom prst="rect">
            <a:avLst/>
          </a:prstGeom>
        </p:spPr>
      </p:pic>
    </p:spTree>
    <p:extLst>
      <p:ext uri="{BB962C8B-B14F-4D97-AF65-F5344CB8AC3E}">
        <p14:creationId xmlns:p14="http://schemas.microsoft.com/office/powerpoint/2010/main" val="1537220810"/>
      </p:ext>
    </p:extLst>
  </p:cSld>
  <p:clrMapOvr>
    <a:masterClrMapping/>
  </p:clrMapOvr>
  <p:transition>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708346" y="275831"/>
            <a:ext cx="10871200" cy="762000"/>
          </a:xfrm>
        </p:spPr>
        <p:txBody>
          <a:bodyPr/>
          <a:lstStyle/>
          <a:p>
            <a:pPr algn="ctr"/>
            <a:r>
              <a:rPr lang="en-US" altLang="x-none" dirty="0" smtClean="0">
                <a:latin typeface="HelveticaNeueLT Pro 45 Lt" charset="0"/>
                <a:ea typeface="ＭＳ Ｐゴシック" charset="-128"/>
                <a:cs typeface="HelveticaNeueLT Pro 45 Lt" charset="0"/>
              </a:rPr>
              <a:t>Overview</a:t>
            </a:r>
            <a:endParaRPr lang="x-none" altLang="x-none" dirty="0">
              <a:latin typeface="HelveticaNeueLT Pro 45 Lt" charset="0"/>
              <a:ea typeface="ＭＳ Ｐゴシック" charset="-128"/>
              <a:cs typeface="HelveticaNeueLT Pro 45 Lt" charset="0"/>
            </a:endParaRPr>
          </a:p>
        </p:txBody>
      </p:sp>
      <p:grpSp>
        <p:nvGrpSpPr>
          <p:cNvPr id="15" name="Group 14"/>
          <p:cNvGrpSpPr>
            <a:grpSpLocks noChangeAspect="1"/>
          </p:cNvGrpSpPr>
          <p:nvPr/>
        </p:nvGrpSpPr>
        <p:grpSpPr>
          <a:xfrm>
            <a:off x="3122565" y="963369"/>
            <a:ext cx="5052399" cy="889903"/>
            <a:chOff x="5285854" y="8132228"/>
            <a:chExt cx="6885528" cy="1212780"/>
          </a:xfrm>
        </p:grpSpPr>
        <p:grpSp>
          <p:nvGrpSpPr>
            <p:cNvPr id="16" name="Group 15"/>
            <p:cNvGrpSpPr/>
            <p:nvPr/>
          </p:nvGrpSpPr>
          <p:grpSpPr>
            <a:xfrm>
              <a:off x="6254616" y="8132228"/>
              <a:ext cx="5916766" cy="1212780"/>
              <a:chOff x="10214797" y="7613760"/>
              <a:chExt cx="5916766" cy="1212780"/>
            </a:xfrm>
          </p:grpSpPr>
          <p:sp>
            <p:nvSpPr>
              <p:cNvPr id="18" name="TextBox 17"/>
              <p:cNvSpPr txBox="1"/>
              <p:nvPr/>
            </p:nvSpPr>
            <p:spPr>
              <a:xfrm>
                <a:off x="10214797" y="7694342"/>
                <a:ext cx="3580005" cy="975135"/>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We obtain protein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interaction data </a:t>
                </a:r>
                <a:r>
                  <a:rPr kumimoji="0" lang="en-US" sz="2000" b="0" i="0" u="none" strike="noStrike" kern="0" cap="none" spc="0" normalizeH="0" baseline="0" noProof="0" dirty="0" smtClean="0">
                    <a:ln>
                      <a:noFill/>
                    </a:ln>
                    <a:solidFill>
                      <a:prstClr val="black"/>
                    </a:solidFill>
                    <a:effectLst/>
                    <a:uLnTx/>
                    <a:uFillTx/>
                    <a:latin typeface="Helvetica Neue" charset="0"/>
                    <a:ea typeface="Helvetica Neue" charset="0"/>
                    <a:cs typeface="Helvetica Neue" charset="0"/>
                  </a:rPr>
                  <a:t>from</a:t>
                </a:r>
                <a:endPar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endParaRPr>
              </a:p>
            </p:txBody>
          </p:sp>
          <p:pic>
            <p:nvPicPr>
              <p:cNvPr id="19" name="Content Placeholder 12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94802" y="7613760"/>
                <a:ext cx="2336761" cy="1212780"/>
              </a:xfrm>
              <a:prstGeom prst="rect">
                <a:avLst/>
              </a:prstGeom>
            </p:spPr>
          </p:pic>
        </p:grpSp>
        <p:sp>
          <p:nvSpPr>
            <p:cNvPr id="17" name="Oval 16"/>
            <p:cNvSpPr/>
            <p:nvPr/>
          </p:nvSpPr>
          <p:spPr>
            <a:xfrm>
              <a:off x="5285854" y="8235917"/>
              <a:ext cx="903600" cy="903599"/>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1</a:t>
              </a:r>
            </a:p>
          </p:txBody>
        </p:sp>
      </p:grpSp>
      <p:grpSp>
        <p:nvGrpSpPr>
          <p:cNvPr id="30" name="Group 29"/>
          <p:cNvGrpSpPr>
            <a:grpSpLocks noChangeAspect="1"/>
          </p:cNvGrpSpPr>
          <p:nvPr/>
        </p:nvGrpSpPr>
        <p:grpSpPr>
          <a:xfrm>
            <a:off x="652286" y="1816696"/>
            <a:ext cx="4626851" cy="1748995"/>
            <a:chOff x="6343042" y="10796637"/>
            <a:chExt cx="5815870" cy="2198454"/>
          </a:xfrm>
        </p:grpSpPr>
        <p:grpSp>
          <p:nvGrpSpPr>
            <p:cNvPr id="31" name="Group 30"/>
            <p:cNvGrpSpPr/>
            <p:nvPr/>
          </p:nvGrpSpPr>
          <p:grpSpPr>
            <a:xfrm>
              <a:off x="7336801" y="10796637"/>
              <a:ext cx="4822111" cy="2198454"/>
              <a:chOff x="1268811" y="12811572"/>
              <a:chExt cx="4822111" cy="2198454"/>
            </a:xfrm>
          </p:grpSpPr>
          <p:sp>
            <p:nvSpPr>
              <p:cNvPr id="33" name="TextBox 32"/>
              <p:cNvSpPr txBox="1"/>
              <p:nvPr/>
            </p:nvSpPr>
            <p:spPr>
              <a:xfrm>
                <a:off x="1268811" y="13733357"/>
                <a:ext cx="4822111" cy="1276669"/>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We use                    </a:t>
                </a:r>
                <a:r>
                  <a:rPr kumimoji="0" lang="en-US" sz="2000" b="0" i="0" u="none" strike="noStrike" kern="0" cap="none" spc="0" normalizeH="0" baseline="0" noProof="0" dirty="0" smtClean="0">
                    <a:ln>
                      <a:noFill/>
                    </a:ln>
                    <a:solidFill>
                      <a:prstClr val="black"/>
                    </a:solidFill>
                    <a:effectLst/>
                    <a:uLnTx/>
                    <a:uFillTx/>
                    <a:latin typeface="Helvetica Neue" charset="0"/>
                    <a:ea typeface="Helvetica Neue" charset="0"/>
                    <a:cs typeface="Helvetica Neue" charset="0"/>
                  </a:rPr>
                  <a:t>    to predict</a:t>
                </a:r>
                <a:endPar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endParaRP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known </a:t>
                </a:r>
                <a:r>
                  <a:rPr kumimoji="0" lang="en-US" sz="2000" b="0" i="0" u="none" strike="noStrike" kern="0" cap="none" spc="0" normalizeH="0" baseline="0" noProof="0" dirty="0" smtClean="0">
                    <a:ln>
                      <a:noFill/>
                    </a:ln>
                    <a:solidFill>
                      <a:prstClr val="black"/>
                    </a:solidFill>
                    <a:effectLst/>
                    <a:uLnTx/>
                    <a:uFillTx/>
                    <a:latin typeface="Helvetica Neue" charset="0"/>
                    <a:ea typeface="Helvetica Neue" charset="0"/>
                    <a:cs typeface="Helvetica Neue" charset="0"/>
                  </a:rPr>
                  <a:t>domains (</a:t>
                </a:r>
                <a:r>
                  <a:rPr kumimoji="0" lang="en-US" sz="2000" b="0" i="0" u="none" strike="noStrike" kern="0" cap="none" spc="0" normalizeH="0" noProof="0" dirty="0" smtClean="0">
                    <a:ln>
                      <a:noFill/>
                    </a:ln>
                    <a:solidFill>
                      <a:prstClr val="black"/>
                    </a:solidFill>
                    <a:effectLst/>
                    <a:uLnTx/>
                    <a:uFillTx/>
                    <a:latin typeface="Helvetica Neue" charset="0"/>
                    <a:ea typeface="Helvetica Neue" charset="0"/>
                    <a:cs typeface="Helvetica Neue" charset="0"/>
                  </a:rPr>
                  <a:t>sequence signature</a:t>
                </a:r>
                <a:r>
                  <a:rPr lang="en-US" sz="2000" kern="0" dirty="0">
                    <a:solidFill>
                      <a:prstClr val="black"/>
                    </a:solidFill>
                    <a:latin typeface="Helvetica Neue" charset="0"/>
                    <a:ea typeface="Helvetica Neue" charset="0"/>
                    <a:cs typeface="Helvetica Neue" charset="0"/>
                  </a:rPr>
                  <a:t> </a:t>
                </a:r>
                <a:r>
                  <a:rPr lang="en-US" sz="2000" kern="0" dirty="0" smtClean="0">
                    <a:solidFill>
                      <a:prstClr val="black"/>
                    </a:solidFill>
                    <a:latin typeface="Helvetica Neue" charset="0"/>
                    <a:ea typeface="Helvetica Neue" charset="0"/>
                    <a:cs typeface="Helvetica Neue" charset="0"/>
                  </a:rPr>
                  <a:t>match)</a:t>
                </a:r>
                <a:endPar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endParaRPr>
              </a:p>
            </p:txBody>
          </p:sp>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4904" y="12811572"/>
                <a:ext cx="1892555" cy="1441947"/>
              </a:xfrm>
              <a:prstGeom prst="rect">
                <a:avLst/>
              </a:prstGeom>
            </p:spPr>
          </p:pic>
        </p:grpSp>
        <p:sp>
          <p:nvSpPr>
            <p:cNvPr id="32" name="Oval 31"/>
            <p:cNvSpPr/>
            <p:nvPr/>
          </p:nvSpPr>
          <p:spPr>
            <a:xfrm>
              <a:off x="6343042" y="11711772"/>
              <a:ext cx="903599" cy="903599"/>
            </a:xfrm>
            <a:prstGeom prst="ellipse">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2</a:t>
              </a:r>
              <a:endParaRPr kumimoji="0" lang="en-US" sz="6000" b="0" i="0" u="none" strike="noStrike" kern="0" cap="none" spc="0" normalizeH="0" baseline="0" noProof="0" dirty="0" smtClean="0">
                <a:ln>
                  <a:noFill/>
                </a:ln>
                <a:solidFill>
                  <a:prstClr val="white"/>
                </a:solidFill>
                <a:effectLst/>
                <a:uLnTx/>
                <a:uFillTx/>
                <a:latin typeface="Calibri"/>
                <a:ea typeface=""/>
                <a:cs typeface=""/>
              </a:endParaRPr>
            </a:p>
          </p:txBody>
        </p:sp>
      </p:grpSp>
      <p:grpSp>
        <p:nvGrpSpPr>
          <p:cNvPr id="41" name="Group 40"/>
          <p:cNvGrpSpPr>
            <a:grpSpLocks noChangeAspect="1"/>
          </p:cNvGrpSpPr>
          <p:nvPr/>
        </p:nvGrpSpPr>
        <p:grpSpPr>
          <a:xfrm>
            <a:off x="6034736" y="248181"/>
            <a:ext cx="6241729" cy="5156986"/>
            <a:chOff x="6256965" y="8604837"/>
            <a:chExt cx="8791516" cy="7263649"/>
          </a:xfrm>
        </p:grpSpPr>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51075" y="8604837"/>
              <a:ext cx="5797406" cy="7263649"/>
            </a:xfrm>
            <a:prstGeom prst="rect">
              <a:avLst/>
            </a:prstGeom>
          </p:spPr>
        </p:pic>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83650" y="12749267"/>
              <a:ext cx="1759305" cy="2489185"/>
            </a:xfrm>
            <a:prstGeom prst="rect">
              <a:avLst/>
            </a:prstGeom>
          </p:spPr>
        </p:pic>
        <p:grpSp>
          <p:nvGrpSpPr>
            <p:cNvPr id="44" name="Group 43"/>
            <p:cNvGrpSpPr/>
            <p:nvPr/>
          </p:nvGrpSpPr>
          <p:grpSpPr>
            <a:xfrm>
              <a:off x="6256965" y="11357217"/>
              <a:ext cx="5782203" cy="1430568"/>
              <a:chOff x="7781496" y="11546054"/>
              <a:chExt cx="5782203" cy="1430568"/>
            </a:xfrm>
          </p:grpSpPr>
          <p:sp>
            <p:nvSpPr>
              <p:cNvPr id="45" name="TextBox 44"/>
              <p:cNvSpPr txBox="1"/>
              <p:nvPr/>
            </p:nvSpPr>
            <p:spPr>
              <a:xfrm>
                <a:off x="8777930" y="11546054"/>
                <a:ext cx="4785769" cy="1430568"/>
              </a:xfrm>
              <a:prstGeom prst="rect">
                <a:avLst/>
              </a:prstGeom>
              <a:solidFill>
                <a:srgbClr val="008CB5">
                  <a:alpha val="7843"/>
                </a:srgbClr>
              </a:solidFill>
            </p:spPr>
            <p:txBody>
              <a:bodyPr wrap="square" rtlCol="0">
                <a:spAutoFit/>
              </a:bodyPr>
              <a:lstStyle/>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We estimate which</a:t>
                </a:r>
              </a:p>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 are </a:t>
                </a:r>
                <a:r>
                  <a:rPr kumimoji="0" lang="en-US" sz="2000" b="0" i="0" u="none" strike="noStrike" kern="0" cap="none" spc="0" normalizeH="0" baseline="0" noProof="0" dirty="0" smtClean="0">
                    <a:ln>
                      <a:noFill/>
                    </a:ln>
                    <a:solidFill>
                      <a:prstClr val="black"/>
                    </a:solidFill>
                    <a:effectLst/>
                    <a:uLnTx/>
                    <a:uFillTx/>
                    <a:latin typeface="Helvetica Neue" charset="0"/>
                    <a:ea typeface="Helvetica Neue" charset="0"/>
                    <a:cs typeface="Helvetica Neue" charset="0"/>
                  </a:rPr>
                  <a:t>enriched in the interaction</a:t>
                </a:r>
                <a:r>
                  <a:rPr kumimoji="0" lang="en-US" sz="2000" b="0" i="0" u="none" strike="noStrike" kern="0" cap="none" spc="0" normalizeH="0" noProof="0" dirty="0" smtClean="0">
                    <a:ln>
                      <a:noFill/>
                    </a:ln>
                    <a:solidFill>
                      <a:prstClr val="black"/>
                    </a:solidFill>
                    <a:effectLst/>
                    <a:uLnTx/>
                    <a:uFillTx/>
                    <a:latin typeface="Helvetica Neue" charset="0"/>
                    <a:ea typeface="Helvetica Neue" charset="0"/>
                    <a:cs typeface="Helvetica Neue" charset="0"/>
                  </a:rPr>
                  <a:t> subnetwork </a:t>
                </a:r>
              </a:p>
            </p:txBody>
          </p:sp>
          <p:sp>
            <p:nvSpPr>
              <p:cNvPr id="46" name="Oval 45"/>
              <p:cNvSpPr/>
              <p:nvPr/>
            </p:nvSpPr>
            <p:spPr>
              <a:xfrm>
                <a:off x="7781496" y="11822521"/>
                <a:ext cx="903599" cy="903599"/>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3</a:t>
                </a:r>
              </a:p>
            </p:txBody>
          </p:sp>
        </p:grpSp>
      </p:grpSp>
      <p:grpSp>
        <p:nvGrpSpPr>
          <p:cNvPr id="82" name="Group 81"/>
          <p:cNvGrpSpPr>
            <a:grpSpLocks noChangeAspect="1"/>
          </p:cNvGrpSpPr>
          <p:nvPr/>
        </p:nvGrpSpPr>
        <p:grpSpPr>
          <a:xfrm>
            <a:off x="3472848" y="3680705"/>
            <a:ext cx="4687622" cy="1071542"/>
            <a:chOff x="1538226" y="14271549"/>
            <a:chExt cx="6304044" cy="1435060"/>
          </a:xfrm>
        </p:grpSpPr>
        <p:pic>
          <p:nvPicPr>
            <p:cNvPr id="83" name="Picture 8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55771" y="14271549"/>
              <a:ext cx="1311602" cy="1348754"/>
            </a:xfrm>
            <a:prstGeom prst="rect">
              <a:avLst/>
            </a:prstGeom>
          </p:spPr>
        </p:pic>
        <p:grpSp>
          <p:nvGrpSpPr>
            <p:cNvPr id="84" name="Group 83"/>
            <p:cNvGrpSpPr/>
            <p:nvPr/>
          </p:nvGrpSpPr>
          <p:grpSpPr>
            <a:xfrm>
              <a:off x="1538226" y="14346385"/>
              <a:ext cx="6304044" cy="1360224"/>
              <a:chOff x="2135193" y="14960815"/>
              <a:chExt cx="6304044" cy="1360224"/>
            </a:xfrm>
          </p:grpSpPr>
          <p:sp>
            <p:nvSpPr>
              <p:cNvPr id="85" name="TextBox 84"/>
              <p:cNvSpPr txBox="1"/>
              <p:nvPr/>
            </p:nvSpPr>
            <p:spPr>
              <a:xfrm>
                <a:off x="4633798" y="14960815"/>
                <a:ext cx="3805439" cy="1360224"/>
              </a:xfrm>
              <a:prstGeom prst="rect">
                <a:avLst/>
              </a:prstGeom>
              <a:solidFill>
                <a:srgbClr val="008CB5">
                  <a:alpha val="7843"/>
                </a:srgbClr>
              </a:solidFill>
              <a:ln>
                <a:noFill/>
              </a:ln>
            </p:spPr>
            <p:txBody>
              <a:bodyPr wrap="square" rtlCol="0">
                <a:spAutoFit/>
              </a:bodyPr>
              <a:lstStyle/>
              <a:p>
                <a:pPr marL="571500" marR="0" lvl="0" indent="-57150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Helvetica Neue" charset="0"/>
                    <a:ea typeface="Helvetica Neue" charset="0"/>
                    <a:cs typeface="Helvetica Neue" charset="0"/>
                  </a:rPr>
                  <a:t>use QSLIMFinder to </a:t>
                </a:r>
                <a:r>
                  <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discover linear motifs de-novo</a:t>
                </a:r>
              </a:p>
            </p:txBody>
          </p:sp>
          <p:sp>
            <p:nvSpPr>
              <p:cNvPr id="86" name="Oval 85"/>
              <p:cNvSpPr/>
              <p:nvPr/>
            </p:nvSpPr>
            <p:spPr>
              <a:xfrm>
                <a:off x="2135193" y="15108555"/>
                <a:ext cx="903599" cy="903599"/>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4</a:t>
                </a:r>
              </a:p>
            </p:txBody>
          </p:sp>
        </p:grpSp>
      </p:grpSp>
      <p:grpSp>
        <p:nvGrpSpPr>
          <p:cNvPr id="96" name="Group 95"/>
          <p:cNvGrpSpPr>
            <a:grpSpLocks noChangeAspect="1"/>
          </p:cNvGrpSpPr>
          <p:nvPr/>
        </p:nvGrpSpPr>
        <p:grpSpPr>
          <a:xfrm>
            <a:off x="770361" y="5073952"/>
            <a:ext cx="5373585" cy="1015663"/>
            <a:chOff x="2403385" y="16367127"/>
            <a:chExt cx="7239863" cy="1368409"/>
          </a:xfrm>
        </p:grpSpPr>
        <p:sp>
          <p:nvSpPr>
            <p:cNvPr id="97" name="TextBox 96"/>
            <p:cNvSpPr txBox="1"/>
            <p:nvPr/>
          </p:nvSpPr>
          <p:spPr>
            <a:xfrm>
              <a:off x="3442038" y="16367127"/>
              <a:ext cx="6201210" cy="1368409"/>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Helvetica Neue" charset="0"/>
                  <a:ea typeface="Helvetica Neue" charset="0"/>
                  <a:cs typeface="Helvetica Neue" charset="0"/>
                </a:rPr>
                <a:t>Benchmark</a:t>
              </a:r>
              <a:r>
                <a:rPr kumimoji="0" lang="en-US" sz="2000" b="0" i="0" u="none" strike="noStrike" kern="0" cap="none" spc="0" normalizeH="0" noProof="0" dirty="0" smtClean="0">
                  <a:ln>
                    <a:noFill/>
                  </a:ln>
                  <a:solidFill>
                    <a:prstClr val="black"/>
                  </a:solidFill>
                  <a:effectLst/>
                  <a:uLnTx/>
                  <a:uFillTx/>
                  <a:latin typeface="Helvetica Neue" charset="0"/>
                  <a:ea typeface="Helvetica Neue" charset="0"/>
                  <a:cs typeface="Helvetica Neue" charset="0"/>
                </a:rPr>
                <a:t> based on known instances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noProof="0" dirty="0" smtClean="0">
                  <a:ln>
                    <a:noFill/>
                  </a:ln>
                  <a:solidFill>
                    <a:prstClr val="black"/>
                  </a:solidFill>
                  <a:effectLst/>
                  <a:uLnTx/>
                  <a:uFillTx/>
                  <a:latin typeface="Helvetica Neue" charset="0"/>
                  <a:ea typeface="Helvetica Neue" charset="0"/>
                  <a:cs typeface="Helvetica Neue" charset="0"/>
                </a:rPr>
                <a:t>and regions necessary to interact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noProof="0" dirty="0" smtClean="0">
                  <a:ln>
                    <a:noFill/>
                  </a:ln>
                  <a:solidFill>
                    <a:prstClr val="black"/>
                  </a:solidFill>
                  <a:effectLst/>
                  <a:uLnTx/>
                  <a:uFillTx/>
                  <a:latin typeface="Helvetica Neue" charset="0"/>
                  <a:ea typeface="Helvetica Neue" charset="0"/>
                  <a:cs typeface="Helvetica Neue" charset="0"/>
                </a:rPr>
                <a:t>and </a:t>
              </a:r>
              <a:r>
                <a:rPr lang="en-US" sz="2000" kern="0" dirty="0">
                  <a:solidFill>
                    <a:prstClr val="black"/>
                  </a:solidFill>
                  <a:latin typeface="Helvetica Neue" charset="0"/>
                  <a:ea typeface="Helvetica Neue" charset="0"/>
                  <a:cs typeface="Helvetica Neue" charset="0"/>
                </a:rPr>
                <a:t>c</a:t>
              </a:r>
              <a:r>
                <a:rPr kumimoji="0" lang="en-US" sz="2000" b="0" i="0" u="none" strike="noStrike" kern="0" cap="none" spc="0" normalizeH="0" baseline="0" noProof="0" dirty="0" err="1" smtClean="0">
                  <a:ln>
                    <a:noFill/>
                  </a:ln>
                  <a:solidFill>
                    <a:prstClr val="black"/>
                  </a:solidFill>
                  <a:effectLst/>
                  <a:uLnTx/>
                  <a:uFillTx/>
                  <a:latin typeface="Helvetica Neue" charset="0"/>
                  <a:ea typeface="Helvetica Neue" charset="0"/>
                  <a:cs typeface="Helvetica Neue" charset="0"/>
                </a:rPr>
                <a:t>ombine</a:t>
              </a:r>
              <a:r>
                <a:rPr kumimoji="0" lang="en-US" sz="2000" b="0" i="0" u="none" strike="noStrike" kern="0" cap="none" spc="0" normalizeH="0" baseline="0" noProof="0" dirty="0" smtClean="0">
                  <a:ln>
                    <a:noFill/>
                  </a:ln>
                  <a:solidFill>
                    <a:prstClr val="black"/>
                  </a:solidFill>
                  <a:effectLst/>
                  <a:uLnTx/>
                  <a:uFillTx/>
                  <a:latin typeface="Helvetica Neue" charset="0"/>
                  <a:ea typeface="Helvetica Neue" charset="0"/>
                  <a:cs typeface="Helvetica Neue" charset="0"/>
                </a:rPr>
                <a:t> domain-motif pairs</a:t>
              </a:r>
              <a:endParaRPr kumimoji="0" lang="en-US" sz="20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endParaRPr>
            </a:p>
          </p:txBody>
        </p:sp>
        <p:sp>
          <p:nvSpPr>
            <p:cNvPr id="98" name="Oval 97"/>
            <p:cNvSpPr/>
            <p:nvPr/>
          </p:nvSpPr>
          <p:spPr>
            <a:xfrm>
              <a:off x="2403385" y="16599533"/>
              <a:ext cx="903599" cy="903599"/>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5</a:t>
              </a:r>
            </a:p>
          </p:txBody>
        </p:sp>
      </p:grpSp>
      <p:grpSp>
        <p:nvGrpSpPr>
          <p:cNvPr id="102" name="Group 101"/>
          <p:cNvGrpSpPr>
            <a:grpSpLocks noChangeAspect="1"/>
          </p:cNvGrpSpPr>
          <p:nvPr/>
        </p:nvGrpSpPr>
        <p:grpSpPr>
          <a:xfrm>
            <a:off x="6274463" y="4896183"/>
            <a:ext cx="2800585" cy="1223525"/>
            <a:chOff x="3672609" y="17131130"/>
            <a:chExt cx="4136535" cy="1807177"/>
          </a:xfrm>
        </p:grpSpPr>
        <p:pic>
          <p:nvPicPr>
            <p:cNvPr id="103" name="Picture 10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02807" y="17131130"/>
              <a:ext cx="3106337" cy="1807177"/>
            </a:xfrm>
            <a:prstGeom prst="rect">
              <a:avLst/>
            </a:prstGeom>
          </p:spPr>
        </p:pic>
        <p:pic>
          <p:nvPicPr>
            <p:cNvPr id="104" name="Picture 10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72609" y="17535395"/>
              <a:ext cx="960977" cy="1360084"/>
            </a:xfrm>
            <a:prstGeom prst="rect">
              <a:avLst/>
            </a:prstGeom>
          </p:spPr>
        </p:pic>
      </p:grpSp>
      <p:grpSp>
        <p:nvGrpSpPr>
          <p:cNvPr id="112" name="Group 111"/>
          <p:cNvGrpSpPr>
            <a:grpSpLocks noChangeAspect="1"/>
          </p:cNvGrpSpPr>
          <p:nvPr/>
        </p:nvGrpSpPr>
        <p:grpSpPr>
          <a:xfrm>
            <a:off x="27743" y="-30603"/>
            <a:ext cx="3252362" cy="2106202"/>
            <a:chOff x="1989973" y="9053117"/>
            <a:chExt cx="4951218" cy="3206367"/>
          </a:xfrm>
        </p:grpSpPr>
        <p:pic>
          <p:nvPicPr>
            <p:cNvPr id="113" name="Picture 1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114" name="TextBox 113"/>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115" name="TextBox 114"/>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116" name="Straight Arrow Connector 115"/>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7" name="Straight Arrow Connector 116"/>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118" name="Straight Arrow Connector 117"/>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879" y="1645920"/>
            <a:ext cx="6599884" cy="4524696"/>
          </a:xfrm>
          <a:prstGeom prst="rect">
            <a:avLst/>
          </a:prstGeom>
        </p:spPr>
      </p:pic>
      <p:sp>
        <p:nvSpPr>
          <p:cNvPr id="14" name="TextBox 13"/>
          <p:cNvSpPr txBox="1"/>
          <p:nvPr/>
        </p:nvSpPr>
        <p:spPr>
          <a:xfrm>
            <a:off x="2469289" y="1211604"/>
            <a:ext cx="1295547" cy="461665"/>
          </a:xfrm>
          <a:prstGeom prst="rect">
            <a:avLst/>
          </a:prstGeom>
          <a:noFill/>
        </p:spPr>
        <p:txBody>
          <a:bodyPr wrap="none" rtlCol="0">
            <a:spAutoFit/>
          </a:bodyPr>
          <a:lstStyle/>
          <a:p>
            <a:r>
              <a:rPr lang="en-US" b="1" dirty="0" smtClean="0">
                <a:latin typeface="Helvetica Neue" charset="0"/>
                <a:ea typeface="Helvetica Neue" charset="0"/>
                <a:cs typeface="Helvetica Neue" charset="0"/>
              </a:rPr>
              <a:t>All data</a:t>
            </a:r>
            <a:endParaRPr lang="en-US" b="1" dirty="0">
              <a:latin typeface="Helvetica Neue" charset="0"/>
              <a:ea typeface="Helvetica Neue" charset="0"/>
              <a:cs typeface="Helvetica Neue" charset="0"/>
            </a:endParaRPr>
          </a:p>
        </p:txBody>
      </p:sp>
      <p:sp>
        <p:nvSpPr>
          <p:cNvPr id="15" name="TextBox 14"/>
          <p:cNvSpPr txBox="1"/>
          <p:nvPr/>
        </p:nvSpPr>
        <p:spPr>
          <a:xfrm>
            <a:off x="8041035" y="1211603"/>
            <a:ext cx="2674130" cy="461665"/>
          </a:xfrm>
          <a:prstGeom prst="rect">
            <a:avLst/>
          </a:prstGeom>
          <a:noFill/>
        </p:spPr>
        <p:txBody>
          <a:bodyPr wrap="none" rtlCol="0">
            <a:spAutoFit/>
          </a:bodyPr>
          <a:lstStyle/>
          <a:p>
            <a:r>
              <a:rPr lang="en-US" b="1" dirty="0" smtClean="0">
                <a:latin typeface="Helvetica Neue" charset="0"/>
                <a:ea typeface="Helvetica Neue" charset="0"/>
                <a:cs typeface="Helvetica Neue" charset="0"/>
              </a:rPr>
              <a:t>Unbiased AP-MS</a:t>
            </a:r>
            <a:endParaRPr lang="en-US" b="1" dirty="0">
              <a:latin typeface="Helvetica Neue" charset="0"/>
              <a:ea typeface="Helvetica Neue" charset="0"/>
              <a:cs typeface="Helvetica Neue" charset="0"/>
            </a:endParaRPr>
          </a:p>
        </p:txBody>
      </p:sp>
      <p:sp>
        <p:nvSpPr>
          <p:cNvPr id="9" name="Title 1"/>
          <p:cNvSpPr>
            <a:spLocks noGrp="1"/>
          </p:cNvSpPr>
          <p:nvPr>
            <p:ph type="title"/>
          </p:nvPr>
        </p:nvSpPr>
        <p:spPr>
          <a:xfrm>
            <a:off x="991616" y="193432"/>
            <a:ext cx="10529824" cy="762000"/>
          </a:xfrm>
        </p:spPr>
        <p:txBody>
          <a:bodyPr/>
          <a:lstStyle/>
          <a:p>
            <a:r>
              <a:rPr lang="en-US" dirty="0" smtClean="0"/>
              <a:t>Other linear motifs: targeting signals, docking, cleavage sites and </a:t>
            </a:r>
            <a:r>
              <a:rPr lang="en-US" dirty="0" err="1" smtClean="0"/>
              <a:t>degrons</a:t>
            </a:r>
            <a:endParaRPr lang="en-US" dirty="0"/>
          </a:p>
        </p:txBody>
      </p:sp>
      <p:sp>
        <p:nvSpPr>
          <p:cNvPr id="10" name="Oval 9"/>
          <p:cNvSpPr/>
          <p:nvPr/>
        </p:nvSpPr>
        <p:spPr>
          <a:xfrm>
            <a:off x="209529" y="239097"/>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5</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2879" y="1645920"/>
            <a:ext cx="6599884" cy="452469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25313" y="1645920"/>
            <a:ext cx="6599884" cy="4524696"/>
          </a:xfrm>
          <a:prstGeom prst="rect">
            <a:avLst/>
          </a:prstGeom>
        </p:spPr>
      </p:pic>
    </p:spTree>
    <p:extLst>
      <p:ext uri="{BB962C8B-B14F-4D97-AF65-F5344CB8AC3E}">
        <p14:creationId xmlns:p14="http://schemas.microsoft.com/office/powerpoint/2010/main" val="1455268450"/>
      </p:ext>
    </p:extLst>
  </p:cSld>
  <p:clrMapOvr>
    <a:masterClrMapping/>
  </p:clrMapOvr>
  <p:transition>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motif search results</a:t>
            </a:r>
            <a:endParaRPr lang="en-US" dirty="0"/>
          </a:p>
        </p:txBody>
      </p:sp>
      <p:sp>
        <p:nvSpPr>
          <p:cNvPr id="3" name="Content Placeholder 2"/>
          <p:cNvSpPr>
            <a:spLocks noGrp="1"/>
          </p:cNvSpPr>
          <p:nvPr>
            <p:ph idx="1"/>
          </p:nvPr>
        </p:nvSpPr>
        <p:spPr/>
        <p:txBody>
          <a:bodyPr/>
          <a:lstStyle/>
          <a:p>
            <a:r>
              <a:rPr lang="fi-FI" dirty="0" smtClean="0"/>
              <a:t>Out of 5987</a:t>
            </a:r>
            <a:r>
              <a:rPr lang="en-US" dirty="0" smtClean="0"/>
              <a:t> sets of proteins 682 sets returned </a:t>
            </a:r>
            <a:r>
              <a:rPr lang="is-IS" dirty="0"/>
              <a:t>548 motif patterns and </a:t>
            </a:r>
            <a:r>
              <a:rPr lang="is-IS" dirty="0" smtClean="0"/>
              <a:t>3326 </a:t>
            </a:r>
            <a:r>
              <a:rPr lang="is-IS" dirty="0"/>
              <a:t>motif instances in </a:t>
            </a:r>
            <a:r>
              <a:rPr lang="is-IS" dirty="0" smtClean="0"/>
              <a:t>654 proteins</a:t>
            </a:r>
            <a:r>
              <a:rPr lang="en-US" dirty="0" smtClean="0"/>
              <a:t>.</a:t>
            </a:r>
            <a:br>
              <a:rPr lang="en-US" dirty="0" smtClean="0"/>
            </a:br>
            <a:r>
              <a:rPr lang="en-US" dirty="0" smtClean="0"/>
              <a:t>(the probability of finding each motif by chance &lt; 0.3)</a:t>
            </a:r>
            <a:endParaRPr lang="en-US" dirty="0"/>
          </a:p>
          <a:p>
            <a:r>
              <a:rPr lang="en-US" dirty="0" smtClean="0"/>
              <a:t>After the </a:t>
            </a:r>
            <a:r>
              <a:rPr lang="en-US" dirty="0"/>
              <a:t>FDR </a:t>
            </a:r>
            <a:r>
              <a:rPr lang="en-US" dirty="0" smtClean="0"/>
              <a:t>correction and filtering at p &lt; 0.05, </a:t>
            </a:r>
            <a:r>
              <a:rPr lang="is-IS" dirty="0" smtClean="0"/>
              <a:t>105</a:t>
            </a:r>
            <a:r>
              <a:rPr lang="en-US" dirty="0"/>
              <a:t> sets </a:t>
            </a:r>
            <a:r>
              <a:rPr lang="en-US" dirty="0" smtClean="0"/>
              <a:t>has returned 91 </a:t>
            </a:r>
            <a:r>
              <a:rPr lang="is-IS" dirty="0"/>
              <a:t>motif </a:t>
            </a:r>
            <a:r>
              <a:rPr lang="is-IS" dirty="0" smtClean="0"/>
              <a:t>pattern and </a:t>
            </a:r>
            <a:r>
              <a:rPr lang="en-US" dirty="0" smtClean="0"/>
              <a:t>810 </a:t>
            </a:r>
            <a:r>
              <a:rPr lang="is-IS" dirty="0"/>
              <a:t>motif instances in </a:t>
            </a:r>
            <a:r>
              <a:rPr lang="cs-CZ" dirty="0"/>
              <a:t>197 </a:t>
            </a:r>
            <a:r>
              <a:rPr lang="is-IS" dirty="0" smtClean="0"/>
              <a:t>proteins</a:t>
            </a:r>
            <a:r>
              <a:rPr lang="en-US" dirty="0" smtClean="0"/>
              <a:t>.</a:t>
            </a:r>
          </a:p>
          <a:p>
            <a:r>
              <a:rPr lang="en-US" dirty="0" smtClean="0"/>
              <a:t>Most of these have some degree of similarity with known motifs</a:t>
            </a:r>
            <a:endParaRPr lang="en-US" dirty="0"/>
          </a:p>
        </p:txBody>
      </p:sp>
    </p:spTree>
    <p:extLst>
      <p:ext uri="{BB962C8B-B14F-4D97-AF65-F5344CB8AC3E}">
        <p14:creationId xmlns:p14="http://schemas.microsoft.com/office/powerpoint/2010/main" val="1150355053"/>
      </p:ext>
    </p:extLst>
  </p:cSld>
  <p:clrMapOvr>
    <a:masterClrMapping/>
  </p:clrMapOvr>
  <p:transition>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23221"/>
            <a:ext cx="12192000" cy="6549338"/>
          </a:xfrm>
          <a:prstGeom prst="rect">
            <a:avLst/>
          </a:prstGeom>
        </p:spPr>
      </p:pic>
      <p:sp>
        <p:nvSpPr>
          <p:cNvPr id="8" name="Title 1"/>
          <p:cNvSpPr txBox="1">
            <a:spLocks/>
          </p:cNvSpPr>
          <p:nvPr/>
        </p:nvSpPr>
        <p:spPr bwMode="auto">
          <a:xfrm>
            <a:off x="1183667" y="189681"/>
            <a:ext cx="10871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dirty="0" smtClean="0">
                <a:latin typeface="Helvetica Neue" charset="0"/>
                <a:ea typeface="Helvetica Neue" charset="0"/>
                <a:cs typeface="Helvetica Neue" charset="0"/>
              </a:rPr>
              <a:t>Most motif patterns are similar to known motifs </a:t>
            </a:r>
            <a:endParaRPr lang="en-US" kern="0" dirty="0">
              <a:latin typeface="Helvetica Neue" charset="0"/>
              <a:ea typeface="Helvetica Neue" charset="0"/>
              <a:cs typeface="Helvetica Neue" charset="0"/>
            </a:endParaRPr>
          </a:p>
        </p:txBody>
      </p:sp>
      <p:sp>
        <p:nvSpPr>
          <p:cNvPr id="7" name="Oval 6"/>
          <p:cNvSpPr/>
          <p:nvPr/>
        </p:nvSpPr>
        <p:spPr>
          <a:xfrm>
            <a:off x="375864" y="62258"/>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5</a:t>
            </a:r>
          </a:p>
        </p:txBody>
      </p:sp>
      <p:sp>
        <p:nvSpPr>
          <p:cNvPr id="3" name="TextBox 2"/>
          <p:cNvSpPr txBox="1"/>
          <p:nvPr/>
        </p:nvSpPr>
        <p:spPr>
          <a:xfrm>
            <a:off x="101600" y="5570538"/>
            <a:ext cx="4641912" cy="1200329"/>
          </a:xfrm>
          <a:prstGeom prst="rect">
            <a:avLst/>
          </a:prstGeom>
          <a:noFill/>
        </p:spPr>
        <p:txBody>
          <a:bodyPr wrap="none" rtlCol="0">
            <a:spAutoFit/>
          </a:bodyPr>
          <a:lstStyle/>
          <a:p>
            <a:r>
              <a:rPr lang="en-US" smtClean="0">
                <a:latin typeface="Helvetica Neue" charset="0"/>
                <a:ea typeface="Helvetica Neue" charset="0"/>
                <a:cs typeface="Helvetica Neue" charset="0"/>
              </a:rPr>
              <a:t>Information content &gt; 0.5</a:t>
            </a:r>
            <a:endParaRPr lang="en-US" dirty="0" smtClean="0">
              <a:latin typeface="Helvetica Neue" charset="0"/>
              <a:ea typeface="Helvetica Neue" charset="0"/>
              <a:cs typeface="Helvetica Neue" charset="0"/>
            </a:endParaRPr>
          </a:p>
          <a:p>
            <a:r>
              <a:rPr lang="en-US" b="1" dirty="0" err="1" smtClean="0">
                <a:latin typeface="Helvetica Neue" charset="0"/>
                <a:ea typeface="Helvetica Neue" charset="0"/>
                <a:cs typeface="Helvetica Neue" charset="0"/>
              </a:rPr>
              <a:t>Comparimotif</a:t>
            </a:r>
            <a:r>
              <a:rPr lang="en-US" b="1" dirty="0" smtClean="0">
                <a:latin typeface="Helvetica Neue" charset="0"/>
                <a:ea typeface="Helvetica Neue" charset="0"/>
                <a:cs typeface="Helvetica Neue" charset="0"/>
              </a:rPr>
              <a:t> V3</a:t>
            </a:r>
          </a:p>
          <a:p>
            <a:r>
              <a:rPr lang="en-US" dirty="0">
                <a:latin typeface="Helvetica Neue" charset="0"/>
                <a:ea typeface="Helvetica Neue" charset="0"/>
                <a:cs typeface="Helvetica Neue" charset="0"/>
              </a:rPr>
              <a:t>Edwards, Davey &amp; </a:t>
            </a:r>
            <a:r>
              <a:rPr lang="en-US" dirty="0" smtClean="0">
                <a:latin typeface="Helvetica Neue" charset="0"/>
                <a:ea typeface="Helvetica Neue" charset="0"/>
                <a:cs typeface="Helvetica Neue" charset="0"/>
              </a:rPr>
              <a:t>Shields, 2008</a:t>
            </a:r>
            <a:endParaRPr lang="en-US" dirty="0">
              <a:latin typeface="Helvetica Neue" charset="0"/>
              <a:ea typeface="Helvetica Neue" charset="0"/>
              <a:cs typeface="Helvetica Neue" charset="0"/>
            </a:endParaRPr>
          </a:p>
        </p:txBody>
      </p:sp>
    </p:spTree>
    <p:extLst>
      <p:ext uri="{BB962C8B-B14F-4D97-AF65-F5344CB8AC3E}">
        <p14:creationId xmlns:p14="http://schemas.microsoft.com/office/powerpoint/2010/main" val="2131919350"/>
      </p:ext>
    </p:extLst>
  </p:cSld>
  <p:clrMapOvr>
    <a:masterClrMapping/>
  </p:clrMapOvr>
  <p:transition>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bwMode="auto">
          <a:xfrm>
            <a:off x="1144016" y="225552"/>
            <a:ext cx="390347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dirty="0" smtClean="0"/>
              <a:t>Potential novel motifs </a:t>
            </a:r>
            <a:endParaRPr lang="en-US" kern="0" dirty="0"/>
          </a:p>
        </p:txBody>
      </p:sp>
      <p:sp>
        <p:nvSpPr>
          <p:cNvPr id="7" name="Oval 6"/>
          <p:cNvSpPr/>
          <p:nvPr/>
        </p:nvSpPr>
        <p:spPr>
          <a:xfrm>
            <a:off x="375864" y="62258"/>
            <a:ext cx="670671" cy="670671"/>
          </a:xfrm>
          <a:prstGeom prst="ellipse">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5</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8579" y="1209294"/>
            <a:ext cx="5732057" cy="264007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50636" y="0"/>
            <a:ext cx="6169161" cy="6858000"/>
          </a:xfrm>
          <a:prstGeom prst="rect">
            <a:avLst/>
          </a:prstGeom>
        </p:spPr>
      </p:pic>
    </p:spTree>
    <p:extLst>
      <p:ext uri="{BB962C8B-B14F-4D97-AF65-F5344CB8AC3E}">
        <p14:creationId xmlns:p14="http://schemas.microsoft.com/office/powerpoint/2010/main" val="666828527"/>
      </p:ext>
    </p:extLst>
  </p:cSld>
  <p:clrMapOvr>
    <a:masterClrMapping/>
  </p:clrMapOvr>
  <p:transition>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a:grpSpLocks noChangeAspect="1"/>
          </p:cNvGrpSpPr>
          <p:nvPr/>
        </p:nvGrpSpPr>
        <p:grpSpPr>
          <a:xfrm>
            <a:off x="7204669" y="449793"/>
            <a:ext cx="4904175" cy="4367016"/>
            <a:chOff x="7641835" y="44155"/>
            <a:chExt cx="4456960" cy="3968785"/>
          </a:xfrm>
        </p:grpSpPr>
        <p:grpSp>
          <p:nvGrpSpPr>
            <p:cNvPr id="19" name="Group 18"/>
            <p:cNvGrpSpPr>
              <a:grpSpLocks noChangeAspect="1"/>
            </p:cNvGrpSpPr>
            <p:nvPr/>
          </p:nvGrpSpPr>
          <p:grpSpPr>
            <a:xfrm>
              <a:off x="7641835" y="44155"/>
              <a:ext cx="4363755" cy="3968785"/>
              <a:chOff x="130036" y="965847"/>
              <a:chExt cx="5941914" cy="5404103"/>
            </a:xfrm>
          </p:grpSpPr>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t="29557" r="70136" b="56997"/>
              <a:stretch/>
            </p:blipFill>
            <p:spPr>
              <a:xfrm>
                <a:off x="130036" y="2541985"/>
                <a:ext cx="1765116" cy="729910"/>
              </a:xfrm>
              <a:prstGeom prst="rect">
                <a:avLst/>
              </a:prstGeom>
            </p:spPr>
          </p:pic>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29799" t="29557"/>
              <a:stretch/>
            </p:blipFill>
            <p:spPr>
              <a:xfrm>
                <a:off x="1922695" y="2546145"/>
                <a:ext cx="4149255" cy="3823805"/>
              </a:xfrm>
              <a:prstGeom prst="rect">
                <a:avLst/>
              </a:prstGeom>
            </p:spPr>
          </p:pic>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911" y="1282559"/>
                <a:ext cx="1135753" cy="1113038"/>
              </a:xfrm>
              <a:prstGeom prst="rect">
                <a:avLst/>
              </a:prstGeom>
            </p:spPr>
          </p:pic>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09787" y="965847"/>
                <a:ext cx="871376" cy="1433910"/>
              </a:xfrm>
              <a:prstGeom prst="rect">
                <a:avLst/>
              </a:prstGeom>
            </p:spPr>
          </p:pic>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1140" y="965847"/>
                <a:ext cx="871376" cy="1433910"/>
              </a:xfrm>
              <a:prstGeom prst="rect">
                <a:avLst/>
              </a:prstGeom>
            </p:spPr>
          </p:pic>
        </p:grpSp>
        <p:sp>
          <p:nvSpPr>
            <p:cNvPr id="25" name="TextBox 24"/>
            <p:cNvSpPr txBox="1"/>
            <p:nvPr/>
          </p:nvSpPr>
          <p:spPr>
            <a:xfrm>
              <a:off x="7822598" y="947866"/>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a:t>
              </a:r>
              <a:r>
                <a:rPr lang="en-US" sz="2000" b="1" dirty="0" smtClean="0">
                  <a:latin typeface="Helvetica Neue" charset="0"/>
                  <a:ea typeface="Helvetica Neue" charset="0"/>
                  <a:cs typeface="Helvetica Neue" charset="0"/>
                </a:rPr>
                <a:t>uery</a:t>
              </a:r>
              <a:endParaRPr lang="en-US" sz="2000" b="1" dirty="0">
                <a:latin typeface="Helvetica Neue" charset="0"/>
                <a:ea typeface="Helvetica Neue" charset="0"/>
                <a:cs typeface="Helvetica Neue" charset="0"/>
              </a:endParaRPr>
            </a:p>
          </p:txBody>
        </p:sp>
        <p:sp>
          <p:nvSpPr>
            <p:cNvPr id="26" name="TextBox 25"/>
            <p:cNvSpPr txBox="1"/>
            <p:nvPr/>
          </p:nvSpPr>
          <p:spPr>
            <a:xfrm>
              <a:off x="10692641" y="909768"/>
              <a:ext cx="1406154" cy="400110"/>
            </a:xfrm>
            <a:prstGeom prst="rect">
              <a:avLst/>
            </a:prstGeom>
            <a:noFill/>
          </p:spPr>
          <p:txBody>
            <a:bodyPr wrap="none" rtlCol="0">
              <a:spAutoFit/>
            </a:bodyPr>
            <a:lstStyle/>
            <a:p>
              <a:r>
                <a:rPr lang="en-US" sz="2000" smtClean="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grpSp>
      <p:sp>
        <p:nvSpPr>
          <p:cNvPr id="2" name="Title 1"/>
          <p:cNvSpPr>
            <a:spLocks noGrp="1"/>
          </p:cNvSpPr>
          <p:nvPr>
            <p:ph type="title"/>
          </p:nvPr>
        </p:nvSpPr>
        <p:spPr/>
        <p:txBody>
          <a:bodyPr/>
          <a:lstStyle/>
          <a:p>
            <a:r>
              <a:rPr lang="en-US" dirty="0" smtClean="0"/>
              <a:t>Next steps</a:t>
            </a:r>
            <a:endParaRPr lang="en-US" dirty="0"/>
          </a:p>
        </p:txBody>
      </p:sp>
      <p:sp>
        <p:nvSpPr>
          <p:cNvPr id="4" name="TextBox 3"/>
          <p:cNvSpPr txBox="1"/>
          <p:nvPr/>
        </p:nvSpPr>
        <p:spPr>
          <a:xfrm>
            <a:off x="5015347" y="2791988"/>
            <a:ext cx="3870769" cy="3046988"/>
          </a:xfrm>
          <a:prstGeom prst="rect">
            <a:avLst/>
          </a:prstGeom>
          <a:noFill/>
        </p:spPr>
        <p:txBody>
          <a:bodyPr wrap="square" rtlCol="0">
            <a:spAutoFit/>
          </a:bodyPr>
          <a:lstStyle/>
          <a:p>
            <a:r>
              <a:rPr lang="en-US" dirty="0" smtClean="0"/>
              <a:t>Improving sensitivity of SLIM search</a:t>
            </a:r>
          </a:p>
          <a:p>
            <a:endParaRPr lang="en-US" dirty="0"/>
          </a:p>
          <a:p>
            <a:r>
              <a:rPr lang="en-US" dirty="0" smtClean="0"/>
              <a:t>Domain-centered datasets</a:t>
            </a:r>
          </a:p>
          <a:p>
            <a:endParaRPr lang="en-US" dirty="0"/>
          </a:p>
          <a:p>
            <a:r>
              <a:rPr lang="en-US" dirty="0" smtClean="0"/>
              <a:t>Compare query </a:t>
            </a:r>
            <a:r>
              <a:rPr lang="en-US" dirty="0"/>
              <a:t>Q</a:t>
            </a:r>
            <a:r>
              <a:rPr lang="en-US" dirty="0" smtClean="0"/>
              <a:t>SLIMFinder to simple </a:t>
            </a:r>
            <a:r>
              <a:rPr lang="en-US" dirty="0" err="1" smtClean="0"/>
              <a:t>SLIMFinder</a:t>
            </a:r>
            <a:endParaRPr lang="en-US" dirty="0"/>
          </a:p>
        </p:txBody>
      </p:sp>
      <p:grpSp>
        <p:nvGrpSpPr>
          <p:cNvPr id="32" name="Group 31"/>
          <p:cNvGrpSpPr/>
          <p:nvPr/>
        </p:nvGrpSpPr>
        <p:grpSpPr>
          <a:xfrm>
            <a:off x="46941" y="576432"/>
            <a:ext cx="4754282" cy="5246906"/>
            <a:chOff x="46941" y="576432"/>
            <a:chExt cx="4754282" cy="5246906"/>
          </a:xfrm>
        </p:grpSpPr>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887" y="1157311"/>
              <a:ext cx="917794" cy="899438"/>
            </a:xfrm>
            <a:prstGeom prst="rect">
              <a:avLst/>
            </a:prstGeom>
          </p:spPr>
        </p:pic>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08668" y="576432"/>
              <a:ext cx="704153" cy="1158732"/>
            </a:xfrm>
            <a:prstGeom prst="rect">
              <a:avLst/>
            </a:prstGeom>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0443" y="901378"/>
              <a:ext cx="704153" cy="1158732"/>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t="23459"/>
            <a:stretch/>
          </p:blipFill>
          <p:spPr>
            <a:xfrm>
              <a:off x="46941" y="2019719"/>
              <a:ext cx="4754282" cy="3803619"/>
            </a:xfrm>
            <a:prstGeom prst="rect">
              <a:avLst/>
            </a:prstGeom>
          </p:spPr>
        </p:pic>
      </p:grpSp>
      <p:sp>
        <p:nvSpPr>
          <p:cNvPr id="15" name="TextBox 14"/>
          <p:cNvSpPr txBox="1"/>
          <p:nvPr/>
        </p:nvSpPr>
        <p:spPr>
          <a:xfrm>
            <a:off x="404373" y="1903523"/>
            <a:ext cx="925253" cy="400110"/>
          </a:xfrm>
          <a:prstGeom prst="rect">
            <a:avLst/>
          </a:prstGeom>
          <a:noFill/>
        </p:spPr>
        <p:txBody>
          <a:bodyPr wrap="none" rtlCol="0">
            <a:spAutoFit/>
          </a:bodyPr>
          <a:lstStyle/>
          <a:p>
            <a:r>
              <a:rPr lang="en-US" sz="2000" b="1" dirty="0">
                <a:latin typeface="Helvetica Neue" charset="0"/>
                <a:ea typeface="Helvetica Neue" charset="0"/>
                <a:cs typeface="Helvetica Neue" charset="0"/>
              </a:rPr>
              <a:t>Q</a:t>
            </a:r>
            <a:r>
              <a:rPr lang="en-US" sz="2000" b="1" dirty="0" smtClean="0">
                <a:latin typeface="Helvetica Neue" charset="0"/>
                <a:ea typeface="Helvetica Neue" charset="0"/>
                <a:cs typeface="Helvetica Neue" charset="0"/>
              </a:rPr>
              <a:t>uery</a:t>
            </a:r>
            <a:endParaRPr lang="en-US" sz="2000" b="1" dirty="0">
              <a:latin typeface="Helvetica Neue" charset="0"/>
              <a:ea typeface="Helvetica Neue" charset="0"/>
              <a:cs typeface="Helvetica Neue" charset="0"/>
            </a:endParaRPr>
          </a:p>
        </p:txBody>
      </p:sp>
      <p:sp>
        <p:nvSpPr>
          <p:cNvPr id="16" name="TextBox 15"/>
          <p:cNvSpPr txBox="1"/>
          <p:nvPr/>
        </p:nvSpPr>
        <p:spPr>
          <a:xfrm>
            <a:off x="3557667" y="1618266"/>
            <a:ext cx="1406154" cy="400110"/>
          </a:xfrm>
          <a:prstGeom prst="rect">
            <a:avLst/>
          </a:prstGeom>
          <a:noFill/>
        </p:spPr>
        <p:txBody>
          <a:bodyPr wrap="none" rtlCol="0">
            <a:spAutoFit/>
          </a:bodyPr>
          <a:lstStyle/>
          <a:p>
            <a:r>
              <a:rPr lang="en-US" sz="2000" smtClean="0">
                <a:latin typeface="Helvetica Neue" charset="0"/>
                <a:ea typeface="Helvetica Neue" charset="0"/>
                <a:cs typeface="Helvetica Neue" charset="0"/>
              </a:rPr>
              <a:t>Non-query</a:t>
            </a:r>
            <a:endParaRPr lang="en-US" sz="2000" dirty="0">
              <a:latin typeface="Helvetica Neue" charset="0"/>
              <a:ea typeface="Helvetica Neue" charset="0"/>
              <a:cs typeface="Helvetica Neue" charset="0"/>
            </a:endParaRPr>
          </a:p>
        </p:txBody>
      </p:sp>
    </p:spTree>
    <p:extLst>
      <p:ext uri="{BB962C8B-B14F-4D97-AF65-F5344CB8AC3E}">
        <p14:creationId xmlns:p14="http://schemas.microsoft.com/office/powerpoint/2010/main" val="89168537"/>
      </p:ext>
    </p:extLst>
  </p:cSld>
  <p:clrMapOvr>
    <a:masterClrMapping/>
  </p:clrMapOvr>
  <p:transition>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Thank you for attention</a:t>
            </a:r>
            <a:endParaRPr lang="en-US" sz="6600" dirty="0"/>
          </a:p>
        </p:txBody>
      </p:sp>
      <p:sp>
        <p:nvSpPr>
          <p:cNvPr id="4" name="TextBox 3"/>
          <p:cNvSpPr txBox="1"/>
          <p:nvPr/>
        </p:nvSpPr>
        <p:spPr>
          <a:xfrm>
            <a:off x="3230880" y="1743456"/>
            <a:ext cx="5147563" cy="1323439"/>
          </a:xfrm>
          <a:prstGeom prst="rect">
            <a:avLst/>
          </a:prstGeom>
          <a:noFill/>
        </p:spPr>
        <p:txBody>
          <a:bodyPr wrap="none" rtlCol="0">
            <a:spAutoFit/>
          </a:bodyPr>
          <a:lstStyle/>
          <a:p>
            <a:r>
              <a:rPr lang="en-US" sz="8000" dirty="0" smtClean="0"/>
              <a:t>questions?</a:t>
            </a:r>
            <a:endParaRPr lang="en-US" sz="8000" dirty="0"/>
          </a:p>
        </p:txBody>
      </p:sp>
    </p:spTree>
    <p:extLst>
      <p:ext uri="{BB962C8B-B14F-4D97-AF65-F5344CB8AC3E}">
        <p14:creationId xmlns:p14="http://schemas.microsoft.com/office/powerpoint/2010/main" val="815342844"/>
      </p:ext>
    </p:extLst>
  </p:cSld>
  <p:clrMapOvr>
    <a:masterClrMapping/>
  </p:clrMapOvr>
  <p:transition>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232" y="304800"/>
            <a:ext cx="3514826" cy="762000"/>
          </a:xfrm>
        </p:spPr>
        <p:txBody>
          <a:bodyPr/>
          <a:lstStyle/>
          <a:p>
            <a:r>
              <a:rPr lang="en-US" dirty="0" smtClean="0">
                <a:latin typeface="Helvetica Neue" charset="0"/>
                <a:ea typeface="Helvetica Neue" charset="0"/>
                <a:cs typeface="Helvetica Neue" charset="0"/>
              </a:rPr>
              <a:t>Interaction dataset</a:t>
            </a:r>
            <a:endParaRPr lang="en-US" dirty="0">
              <a:latin typeface="Helvetica Neue" charset="0"/>
              <a:ea typeface="Helvetica Neue" charset="0"/>
              <a:cs typeface="Helvetica Neue"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7232" y="1066800"/>
            <a:ext cx="1003300" cy="1651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2232" y="2947924"/>
            <a:ext cx="1270000" cy="1244600"/>
          </a:xfrm>
          <a:prstGeom prst="rect">
            <a:avLst/>
          </a:prstGeom>
        </p:spPr>
      </p:pic>
      <p:sp>
        <p:nvSpPr>
          <p:cNvPr id="8" name="TextBox 7"/>
          <p:cNvSpPr txBox="1"/>
          <p:nvPr/>
        </p:nvSpPr>
        <p:spPr>
          <a:xfrm>
            <a:off x="1584614" y="3339391"/>
            <a:ext cx="1880643"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887 proteins</a:t>
            </a:r>
            <a:endParaRPr lang="en-US" dirty="0">
              <a:latin typeface="Helvetica Neue" charset="0"/>
              <a:ea typeface="Helvetica Neue" charset="0"/>
              <a:cs typeface="Helvetica Neue" charset="0"/>
            </a:endParaRPr>
          </a:p>
        </p:txBody>
      </p:sp>
      <p:sp>
        <p:nvSpPr>
          <p:cNvPr id="9" name="TextBox 8"/>
          <p:cNvSpPr txBox="1"/>
          <p:nvPr/>
        </p:nvSpPr>
        <p:spPr>
          <a:xfrm>
            <a:off x="1876605" y="1688391"/>
            <a:ext cx="2052165"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4538 proteins</a:t>
            </a:r>
            <a:endParaRPr lang="en-US" dirty="0">
              <a:latin typeface="Helvetica Neue" charset="0"/>
              <a:ea typeface="Helvetica Neue" charset="0"/>
              <a:cs typeface="Helvetica Neue" charset="0"/>
            </a:endParaRP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26026" y="1688390"/>
            <a:ext cx="782200" cy="1287165"/>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02191" y="1919223"/>
            <a:ext cx="976946" cy="957407"/>
          </a:xfrm>
          <a:prstGeom prst="rect">
            <a:avLst/>
          </a:prstGeom>
        </p:spPr>
      </p:pic>
      <p:sp>
        <p:nvSpPr>
          <p:cNvPr id="3" name="TextBox 2"/>
          <p:cNvSpPr txBox="1"/>
          <p:nvPr/>
        </p:nvSpPr>
        <p:spPr>
          <a:xfrm>
            <a:off x="3608568" y="2947924"/>
            <a:ext cx="3302507"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14505 </a:t>
            </a:r>
            <a:r>
              <a:rPr lang="en-US" smtClean="0">
                <a:latin typeface="Helvetica Neue" charset="0"/>
                <a:ea typeface="Helvetica Neue" charset="0"/>
                <a:cs typeface="Helvetica Neue" charset="0"/>
              </a:rPr>
              <a:t>interacting pairs</a:t>
            </a:r>
            <a:endParaRPr lang="en-US">
              <a:latin typeface="Helvetica Neue" charset="0"/>
              <a:ea typeface="Helvetica Neue" charset="0"/>
              <a:cs typeface="Helvetica Neue" charset="0"/>
            </a:endParaRPr>
          </a:p>
        </p:txBody>
      </p:sp>
      <p:sp>
        <p:nvSpPr>
          <p:cNvPr id="4" name="TextBox 3"/>
          <p:cNvSpPr txBox="1"/>
          <p:nvPr/>
        </p:nvSpPr>
        <p:spPr>
          <a:xfrm>
            <a:off x="4837560" y="747829"/>
            <a:ext cx="1686680" cy="461665"/>
          </a:xfrm>
          <a:prstGeom prst="rect">
            <a:avLst/>
          </a:prstGeom>
          <a:noFill/>
        </p:spPr>
        <p:txBody>
          <a:bodyPr wrap="none" rtlCol="0">
            <a:spAutoFit/>
          </a:bodyPr>
          <a:lstStyle/>
          <a:p>
            <a:r>
              <a:rPr lang="en-US" b="1" dirty="0" smtClean="0">
                <a:latin typeface="Helvetica Neue" charset="0"/>
                <a:ea typeface="Helvetica Neue" charset="0"/>
                <a:cs typeface="Helvetica Neue" charset="0"/>
              </a:rPr>
              <a:t>Full </a:t>
            </a:r>
            <a:r>
              <a:rPr lang="en-US" b="1" dirty="0" err="1" smtClean="0">
                <a:latin typeface="Helvetica Neue" charset="0"/>
                <a:ea typeface="Helvetica Neue" charset="0"/>
                <a:cs typeface="Helvetica Neue" charset="0"/>
              </a:rPr>
              <a:t>IntAct</a:t>
            </a:r>
            <a:endParaRPr lang="en-US" b="1" dirty="0">
              <a:latin typeface="Helvetica Neue" charset="0"/>
              <a:ea typeface="Helvetica Neue" charset="0"/>
              <a:cs typeface="Helvetica Neue" charset="0"/>
            </a:endParaRPr>
          </a:p>
        </p:txBody>
      </p:sp>
      <p:cxnSp>
        <p:nvCxnSpPr>
          <p:cNvPr id="12" name="Straight Arrow Connector 11"/>
          <p:cNvCxnSpPr/>
          <p:nvPr/>
        </p:nvCxnSpPr>
        <p:spPr bwMode="auto">
          <a:xfrm>
            <a:off x="1970532" y="2243328"/>
            <a:ext cx="1958238" cy="474472"/>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flipV="1">
            <a:off x="1578675" y="2876630"/>
            <a:ext cx="2350095" cy="458897"/>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95798" y="1006909"/>
            <a:ext cx="1003300" cy="1651000"/>
          </a:xfrm>
          <a:prstGeom prst="rect">
            <a:avLst/>
          </a:prstGeom>
        </p:spPr>
      </p:pic>
      <p:sp>
        <p:nvSpPr>
          <p:cNvPr id="16" name="TextBox 15"/>
          <p:cNvSpPr txBox="1"/>
          <p:nvPr/>
        </p:nvSpPr>
        <p:spPr>
          <a:xfrm>
            <a:off x="7634530" y="1580292"/>
            <a:ext cx="2239011" cy="461665"/>
          </a:xfrm>
          <a:prstGeom prst="rect">
            <a:avLst/>
          </a:prstGeom>
          <a:noFill/>
        </p:spPr>
        <p:txBody>
          <a:bodyPr wrap="none" rtlCol="0">
            <a:spAutoFit/>
          </a:bodyPr>
          <a:lstStyle/>
          <a:p>
            <a:r>
              <a:rPr lang="en-US" smtClean="0">
                <a:latin typeface="Helvetica Neue" charset="0"/>
                <a:ea typeface="Helvetica Neue" charset="0"/>
                <a:cs typeface="Helvetica Neue" charset="0"/>
              </a:rPr>
              <a:t>19399 proteins</a:t>
            </a:r>
            <a:endParaRPr lang="en-US" dirty="0">
              <a:latin typeface="Helvetica Neue" charset="0"/>
              <a:ea typeface="Helvetica Neue" charset="0"/>
              <a:cs typeface="Helvetica Neue" charset="0"/>
            </a:endParaRPr>
          </a:p>
        </p:txBody>
      </p:sp>
      <p:cxnSp>
        <p:nvCxnSpPr>
          <p:cNvPr id="17" name="Straight Arrow Connector 16"/>
          <p:cNvCxnSpPr/>
          <p:nvPr/>
        </p:nvCxnSpPr>
        <p:spPr bwMode="auto">
          <a:xfrm>
            <a:off x="7781601" y="2113332"/>
            <a:ext cx="1450928" cy="123224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32529" y="2509767"/>
            <a:ext cx="782200" cy="1287165"/>
          </a:xfrm>
          <a:prstGeom prst="rect">
            <a:avLst/>
          </a:prstGeom>
        </p:spPr>
      </p:pic>
      <p:sp>
        <p:nvSpPr>
          <p:cNvPr id="21" name="TextBox 20"/>
          <p:cNvSpPr txBox="1"/>
          <p:nvPr/>
        </p:nvSpPr>
        <p:spPr>
          <a:xfrm>
            <a:off x="8541919" y="3722697"/>
            <a:ext cx="3504486" cy="461665"/>
          </a:xfrm>
          <a:prstGeom prst="rect">
            <a:avLst/>
          </a:prstGeom>
          <a:noFill/>
        </p:spPr>
        <p:txBody>
          <a:bodyPr wrap="none" rtlCol="0">
            <a:spAutoFit/>
          </a:bodyPr>
          <a:lstStyle/>
          <a:p>
            <a:r>
              <a:rPr lang="en-US" smtClean="0">
                <a:latin typeface="Helvetica Neue" charset="0"/>
                <a:ea typeface="Helvetica Neue" charset="0"/>
                <a:cs typeface="Helvetica Neue" charset="0"/>
              </a:rPr>
              <a:t>155702 interacting </a:t>
            </a:r>
            <a:r>
              <a:rPr lang="en-US" dirty="0" smtClean="0">
                <a:latin typeface="Helvetica Neue" charset="0"/>
                <a:ea typeface="Helvetica Neue" charset="0"/>
                <a:cs typeface="Helvetica Neue" charset="0"/>
              </a:rPr>
              <a:t>pairs</a:t>
            </a:r>
            <a:endParaRPr lang="en-US" dirty="0">
              <a:latin typeface="Helvetica Neue" charset="0"/>
              <a:ea typeface="Helvetica Neue" charset="0"/>
              <a:cs typeface="Helvetica Neue" charset="0"/>
            </a:endParaRPr>
          </a:p>
        </p:txBody>
      </p:sp>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83953" y="2513891"/>
            <a:ext cx="782200" cy="1287165"/>
          </a:xfrm>
          <a:prstGeom prst="rect">
            <a:avLst/>
          </a:prstGeom>
        </p:spPr>
      </p:pic>
      <p:pic>
        <p:nvPicPr>
          <p:cNvPr id="26" name="Picture 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76383" y="3413453"/>
            <a:ext cx="2735986" cy="2732298"/>
          </a:xfrm>
          <a:prstGeom prst="rect">
            <a:avLst/>
          </a:prstGeom>
        </p:spPr>
      </p:pic>
      <p:sp>
        <p:nvSpPr>
          <p:cNvPr id="29" name="Oval 28"/>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462857738"/>
      </p:ext>
    </p:extLst>
  </p:cSld>
  <p:clrMapOvr>
    <a:masterClrMapping/>
  </p:clrMapOvr>
  <p:transition>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4837560" y="747829"/>
            <a:ext cx="1686680" cy="461665"/>
          </a:xfrm>
          <a:prstGeom prst="rect">
            <a:avLst/>
          </a:prstGeom>
          <a:noFill/>
        </p:spPr>
        <p:txBody>
          <a:bodyPr wrap="none" rtlCol="0">
            <a:spAutoFit/>
          </a:bodyPr>
          <a:lstStyle/>
          <a:p>
            <a:r>
              <a:rPr lang="en-US" b="1" dirty="0" smtClean="0">
                <a:latin typeface="Helvetica Neue" charset="0"/>
                <a:ea typeface="Helvetica Neue" charset="0"/>
                <a:cs typeface="Helvetica Neue" charset="0"/>
              </a:rPr>
              <a:t>Full </a:t>
            </a:r>
            <a:r>
              <a:rPr lang="en-US" b="1" dirty="0" err="1" smtClean="0">
                <a:latin typeface="Helvetica Neue" charset="0"/>
                <a:ea typeface="Helvetica Neue" charset="0"/>
                <a:cs typeface="Helvetica Neue" charset="0"/>
              </a:rPr>
              <a:t>IntAct</a:t>
            </a:r>
            <a:endParaRPr lang="en-US" b="1" dirty="0">
              <a:latin typeface="Helvetica Neue" charset="0"/>
              <a:ea typeface="Helvetica Neue" charset="0"/>
              <a:cs typeface="Helvetica Neue"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64501" y="1209494"/>
            <a:ext cx="7152651" cy="4903658"/>
          </a:xfrm>
          <a:prstGeom prst="rect">
            <a:avLst/>
          </a:prstGeom>
        </p:spPr>
      </p:pic>
      <p:sp>
        <p:nvSpPr>
          <p:cNvPr id="23" name="Title 1"/>
          <p:cNvSpPr txBox="1">
            <a:spLocks/>
          </p:cNvSpPr>
          <p:nvPr/>
        </p:nvSpPr>
        <p:spPr bwMode="auto">
          <a:xfrm>
            <a:off x="967232" y="304800"/>
            <a:ext cx="351482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smtClean="0">
                <a:latin typeface="Helvetica Neue" charset="0"/>
                <a:ea typeface="Helvetica Neue" charset="0"/>
                <a:cs typeface="Helvetica Neue" charset="0"/>
              </a:rPr>
              <a:t>Interaction dataset</a:t>
            </a:r>
            <a:endParaRPr lang="en-US" kern="0" dirty="0">
              <a:latin typeface="Helvetica Neue" charset="0"/>
              <a:ea typeface="Helvetica Neue" charset="0"/>
              <a:cs typeface="Helvetica Neue" charset="0"/>
            </a:endParaRPr>
          </a:p>
        </p:txBody>
      </p:sp>
      <p:sp>
        <p:nvSpPr>
          <p:cNvPr id="24" name="Oval 23"/>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1048522048"/>
      </p:ext>
    </p:extLst>
  </p:cSld>
  <p:clrMapOvr>
    <a:masterClrMapping/>
  </p:clrMapOvr>
  <p:transition>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25841" y="1504257"/>
            <a:ext cx="4131259" cy="830997"/>
          </a:xfrm>
          <a:prstGeom prst="rect">
            <a:avLst/>
          </a:prstGeom>
          <a:noFill/>
        </p:spPr>
        <p:txBody>
          <a:bodyPr wrap="none" rtlCol="0">
            <a:spAutoFit/>
          </a:bodyPr>
          <a:lstStyle/>
          <a:p>
            <a:r>
              <a:rPr lang="en-US" b="1" dirty="0" smtClean="0">
                <a:latin typeface="Helvetica Neue" charset="0"/>
                <a:ea typeface="Helvetica Neue" charset="0"/>
                <a:cs typeface="Helvetica Neue" charset="0"/>
              </a:rPr>
              <a:t>Marc Vidal data - Y2H</a:t>
            </a:r>
            <a:r>
              <a:rPr lang="en-US" b="1" dirty="0">
                <a:latin typeface="Helvetica Neue" charset="0"/>
                <a:ea typeface="Helvetica Neue" charset="0"/>
                <a:cs typeface="Helvetica Neue" charset="0"/>
              </a:rPr>
              <a:t>, </a:t>
            </a:r>
            <a:endParaRPr lang="en-US" b="1"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Rolland, 2014 + unpublished</a:t>
            </a:r>
            <a:endParaRPr lang="en-US" dirty="0">
              <a:latin typeface="Helvetica Neue" charset="0"/>
              <a:ea typeface="Helvetica Neue" charset="0"/>
              <a:cs typeface="Helvetica Neue"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93590" y="1860349"/>
            <a:ext cx="1003300" cy="1651000"/>
          </a:xfrm>
          <a:prstGeom prst="rect">
            <a:avLst/>
          </a:prstGeom>
        </p:spPr>
      </p:pic>
      <p:sp>
        <p:nvSpPr>
          <p:cNvPr id="16" name="TextBox 15"/>
          <p:cNvSpPr txBox="1"/>
          <p:nvPr/>
        </p:nvSpPr>
        <p:spPr>
          <a:xfrm>
            <a:off x="6732322" y="2433732"/>
            <a:ext cx="2067489"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8639 proteins</a:t>
            </a:r>
            <a:endParaRPr lang="en-US" dirty="0">
              <a:latin typeface="Helvetica Neue" charset="0"/>
              <a:ea typeface="Helvetica Neue" charset="0"/>
              <a:cs typeface="Helvetica Neue" charset="0"/>
            </a:endParaRPr>
          </a:p>
        </p:txBody>
      </p:sp>
      <p:cxnSp>
        <p:nvCxnSpPr>
          <p:cNvPr id="17" name="Straight Arrow Connector 16"/>
          <p:cNvCxnSpPr/>
          <p:nvPr/>
        </p:nvCxnSpPr>
        <p:spPr bwMode="auto">
          <a:xfrm>
            <a:off x="6879393" y="2966772"/>
            <a:ext cx="1450928" cy="123224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30321" y="3363207"/>
            <a:ext cx="782200" cy="1287165"/>
          </a:xfrm>
          <a:prstGeom prst="rect">
            <a:avLst/>
          </a:prstGeom>
        </p:spPr>
      </p:pic>
      <p:sp>
        <p:nvSpPr>
          <p:cNvPr id="21" name="TextBox 20"/>
          <p:cNvSpPr txBox="1"/>
          <p:nvPr/>
        </p:nvSpPr>
        <p:spPr>
          <a:xfrm>
            <a:off x="7639711" y="4576137"/>
            <a:ext cx="3332964"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44764 interacting pairs</a:t>
            </a:r>
            <a:endParaRPr lang="en-US" dirty="0">
              <a:latin typeface="Helvetica Neue" charset="0"/>
              <a:ea typeface="Helvetica Neue" charset="0"/>
              <a:cs typeface="Helvetica Neue" charset="0"/>
            </a:endParaRPr>
          </a:p>
        </p:txBody>
      </p:sp>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81745" y="3367331"/>
            <a:ext cx="782200" cy="1287165"/>
          </a:xfrm>
          <a:prstGeom prst="rect">
            <a:avLst/>
          </a:prstGeom>
        </p:spPr>
      </p:pic>
      <p:sp>
        <p:nvSpPr>
          <p:cNvPr id="20" name="TextBox 19"/>
          <p:cNvSpPr txBox="1"/>
          <p:nvPr/>
        </p:nvSpPr>
        <p:spPr>
          <a:xfrm>
            <a:off x="2018011" y="1193040"/>
            <a:ext cx="3167055" cy="1200329"/>
          </a:xfrm>
          <a:prstGeom prst="rect">
            <a:avLst/>
          </a:prstGeom>
          <a:noFill/>
        </p:spPr>
        <p:txBody>
          <a:bodyPr wrap="square" rtlCol="0">
            <a:spAutoFit/>
          </a:bodyPr>
          <a:lstStyle/>
          <a:p>
            <a:r>
              <a:rPr lang="en-US" b="1" dirty="0" smtClean="0">
                <a:latin typeface="Helvetica Neue" charset="0"/>
                <a:ea typeface="Helvetica Neue" charset="0"/>
                <a:cs typeface="Helvetica Neue" charset="0"/>
              </a:rPr>
              <a:t>Matthias Mann data - AP-MS, HeLa</a:t>
            </a:r>
          </a:p>
          <a:p>
            <a:r>
              <a:rPr lang="en-US" dirty="0" smtClean="0">
                <a:latin typeface="Helvetica Neue" charset="0"/>
                <a:ea typeface="Helvetica Neue" charset="0"/>
                <a:cs typeface="Helvetica Neue" charset="0"/>
              </a:rPr>
              <a:t>Hein, 2015</a:t>
            </a:r>
            <a:endParaRPr lang="en-US" dirty="0">
              <a:latin typeface="Helvetica Neue" charset="0"/>
              <a:ea typeface="Helvetica Neue" charset="0"/>
              <a:cs typeface="Helvetica Neue" charset="0"/>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4712" y="1860349"/>
            <a:ext cx="1003300" cy="1651000"/>
          </a:xfrm>
          <a:prstGeom prst="rect">
            <a:avLst/>
          </a:prstGeom>
        </p:spPr>
      </p:pic>
      <p:sp>
        <p:nvSpPr>
          <p:cNvPr id="24" name="TextBox 23"/>
          <p:cNvSpPr txBox="1"/>
          <p:nvPr/>
        </p:nvSpPr>
        <p:spPr>
          <a:xfrm>
            <a:off x="1853444" y="2433732"/>
            <a:ext cx="2067489"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4952 proteins</a:t>
            </a:r>
            <a:endParaRPr lang="en-US" dirty="0">
              <a:latin typeface="Helvetica Neue" charset="0"/>
              <a:ea typeface="Helvetica Neue" charset="0"/>
              <a:cs typeface="Helvetica Neue" charset="0"/>
            </a:endParaRPr>
          </a:p>
        </p:txBody>
      </p:sp>
      <p:cxnSp>
        <p:nvCxnSpPr>
          <p:cNvPr id="25" name="Straight Arrow Connector 24"/>
          <p:cNvCxnSpPr/>
          <p:nvPr/>
        </p:nvCxnSpPr>
        <p:spPr bwMode="auto">
          <a:xfrm>
            <a:off x="2000515" y="2966772"/>
            <a:ext cx="1450928" cy="123224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1443" y="3363207"/>
            <a:ext cx="782200" cy="1287165"/>
          </a:xfrm>
          <a:prstGeom prst="rect">
            <a:avLst/>
          </a:prstGeom>
        </p:spPr>
      </p:pic>
      <p:sp>
        <p:nvSpPr>
          <p:cNvPr id="28" name="TextBox 27"/>
          <p:cNvSpPr txBox="1"/>
          <p:nvPr/>
        </p:nvSpPr>
        <p:spPr>
          <a:xfrm>
            <a:off x="2760833" y="4576137"/>
            <a:ext cx="3332964"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15601 interacting pairs</a:t>
            </a:r>
            <a:endParaRPr lang="en-US" dirty="0">
              <a:latin typeface="Helvetica Neue" charset="0"/>
              <a:ea typeface="Helvetica Neue" charset="0"/>
              <a:cs typeface="Helvetica Neue" charset="0"/>
            </a:endParaRPr>
          </a:p>
        </p:txBody>
      </p:sp>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2867" y="3367331"/>
            <a:ext cx="782200" cy="1287165"/>
          </a:xfrm>
          <a:prstGeom prst="rect">
            <a:avLst/>
          </a:prstGeom>
        </p:spPr>
      </p:pic>
      <p:sp>
        <p:nvSpPr>
          <p:cNvPr id="30" name="Title 1"/>
          <p:cNvSpPr>
            <a:spLocks noGrp="1"/>
          </p:cNvSpPr>
          <p:nvPr>
            <p:ph type="title"/>
          </p:nvPr>
        </p:nvSpPr>
        <p:spPr>
          <a:xfrm>
            <a:off x="967232" y="304800"/>
            <a:ext cx="3514826" cy="762000"/>
          </a:xfrm>
        </p:spPr>
        <p:txBody>
          <a:bodyPr/>
          <a:lstStyle/>
          <a:p>
            <a:r>
              <a:rPr lang="en-US" dirty="0" smtClean="0">
                <a:latin typeface="Helvetica Neue" charset="0"/>
                <a:ea typeface="Helvetica Neue" charset="0"/>
                <a:cs typeface="Helvetica Neue" charset="0"/>
              </a:rPr>
              <a:t>Interaction dataset</a:t>
            </a:r>
            <a:endParaRPr lang="en-US" dirty="0">
              <a:latin typeface="Helvetica Neue" charset="0"/>
              <a:ea typeface="Helvetica Neue" charset="0"/>
              <a:cs typeface="Helvetica Neue" charset="0"/>
            </a:endParaRPr>
          </a:p>
        </p:txBody>
      </p:sp>
      <p:sp>
        <p:nvSpPr>
          <p:cNvPr id="31" name="Oval 30"/>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1291068930"/>
      </p:ext>
    </p:extLst>
  </p:cSld>
  <p:clrMapOvr>
    <a:masterClrMapping/>
  </p:clrMapOvr>
  <p:transition>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7326324" y="270301"/>
            <a:ext cx="4131259" cy="830997"/>
          </a:xfrm>
          <a:prstGeom prst="rect">
            <a:avLst/>
          </a:prstGeom>
          <a:noFill/>
        </p:spPr>
        <p:txBody>
          <a:bodyPr wrap="none" rtlCol="0">
            <a:spAutoFit/>
          </a:bodyPr>
          <a:lstStyle/>
          <a:p>
            <a:r>
              <a:rPr lang="en-US" b="1" dirty="0" smtClean="0">
                <a:latin typeface="Helvetica Neue" charset="0"/>
                <a:ea typeface="Helvetica Neue" charset="0"/>
                <a:cs typeface="Helvetica Neue" charset="0"/>
              </a:rPr>
              <a:t>Marc Vidal data - Y2H</a:t>
            </a:r>
            <a:r>
              <a:rPr lang="en-US" b="1" dirty="0">
                <a:latin typeface="Helvetica Neue" charset="0"/>
                <a:ea typeface="Helvetica Neue" charset="0"/>
                <a:cs typeface="Helvetica Neue" charset="0"/>
              </a:rPr>
              <a:t>, </a:t>
            </a:r>
            <a:endParaRPr lang="en-US" b="1"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Rolland, 2014 + unpublished</a:t>
            </a:r>
            <a:endParaRPr lang="en-US" dirty="0">
              <a:latin typeface="Helvetica Neue" charset="0"/>
              <a:ea typeface="Helvetica Neue" charset="0"/>
              <a:cs typeface="Helvetica Neue" charset="0"/>
            </a:endParaRPr>
          </a:p>
        </p:txBody>
      </p:sp>
      <p:sp>
        <p:nvSpPr>
          <p:cNvPr id="20" name="TextBox 19"/>
          <p:cNvSpPr txBox="1"/>
          <p:nvPr/>
        </p:nvSpPr>
        <p:spPr>
          <a:xfrm>
            <a:off x="323599" y="871113"/>
            <a:ext cx="6255688" cy="830997"/>
          </a:xfrm>
          <a:prstGeom prst="rect">
            <a:avLst/>
          </a:prstGeom>
          <a:noFill/>
        </p:spPr>
        <p:txBody>
          <a:bodyPr wrap="square" rtlCol="0">
            <a:spAutoFit/>
          </a:bodyPr>
          <a:lstStyle/>
          <a:p>
            <a:r>
              <a:rPr lang="en-US" b="1" dirty="0" smtClean="0">
                <a:latin typeface="Helvetica Neue" charset="0"/>
                <a:ea typeface="Helvetica Neue" charset="0"/>
                <a:cs typeface="Helvetica Neue" charset="0"/>
              </a:rPr>
              <a:t>Matthias Mann data - AP-MS, HeLa</a:t>
            </a:r>
          </a:p>
          <a:p>
            <a:r>
              <a:rPr lang="en-US" dirty="0" smtClean="0">
                <a:latin typeface="Helvetica Neue" charset="0"/>
                <a:ea typeface="Helvetica Neue" charset="0"/>
                <a:cs typeface="Helvetica Neue" charset="0"/>
              </a:rPr>
              <a:t>Hein, 2015</a:t>
            </a:r>
            <a:endParaRPr lang="en-US" dirty="0">
              <a:latin typeface="Helvetica Neue" charset="0"/>
              <a:ea typeface="Helvetica Neue" charset="0"/>
              <a:cs typeface="Helvetica Neue" charset="0"/>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2165" y="1176883"/>
            <a:ext cx="5824092" cy="3992835"/>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3586" y="1728464"/>
            <a:ext cx="5957910" cy="4084577"/>
          </a:xfrm>
          <a:prstGeom prst="rect">
            <a:avLst/>
          </a:prstGeom>
        </p:spPr>
      </p:pic>
      <p:sp>
        <p:nvSpPr>
          <p:cNvPr id="26" name="Title 1"/>
          <p:cNvSpPr txBox="1">
            <a:spLocks/>
          </p:cNvSpPr>
          <p:nvPr/>
        </p:nvSpPr>
        <p:spPr bwMode="auto">
          <a:xfrm>
            <a:off x="967232" y="304800"/>
            <a:ext cx="351482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kern="0" smtClean="0">
                <a:latin typeface="Helvetica Neue" charset="0"/>
                <a:ea typeface="Helvetica Neue" charset="0"/>
                <a:cs typeface="Helvetica Neue" charset="0"/>
              </a:rPr>
              <a:t>Interaction dataset</a:t>
            </a:r>
            <a:endParaRPr lang="en-US" kern="0" dirty="0">
              <a:latin typeface="Helvetica Neue" charset="0"/>
              <a:ea typeface="Helvetica Neue" charset="0"/>
              <a:cs typeface="Helvetica Neue" charset="0"/>
            </a:endParaRPr>
          </a:p>
        </p:txBody>
      </p:sp>
      <p:sp>
        <p:nvSpPr>
          <p:cNvPr id="30" name="Oval 29"/>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1194009507"/>
      </p:ext>
    </p:extLst>
  </p:cSld>
  <p:clrMapOvr>
    <a:masterClrMapping/>
  </p:clrMapOvr>
  <p:transition>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64" y="299283"/>
            <a:ext cx="10871200" cy="762000"/>
          </a:xfrm>
        </p:spPr>
        <p:txBody>
          <a:bodyPr/>
          <a:lstStyle/>
          <a:p>
            <a:r>
              <a:rPr lang="en-US" dirty="0" smtClean="0">
                <a:latin typeface="Helvetica Neue" charset="0"/>
                <a:ea typeface="Helvetica Neue" charset="0"/>
                <a:cs typeface="Helvetica Neue" charset="0"/>
              </a:rPr>
              <a:t>Viral-interacting proteins appears as hubs: study bias</a:t>
            </a:r>
            <a:endParaRPr lang="en-US" dirty="0">
              <a:latin typeface="Helvetica Neue" charset="0"/>
              <a:ea typeface="Helvetica Neue" charset="0"/>
              <a:cs typeface="Helvetica Neue" charset="0"/>
            </a:endParaRPr>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170176" y="1106714"/>
            <a:ext cx="1840992" cy="4644571"/>
          </a:xfrm>
          <a:prstGeom prst="rect">
            <a:avLst/>
          </a:prstGeom>
        </p:spPr>
      </p:pic>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491472" y="1113389"/>
            <a:ext cx="2676144" cy="4644571"/>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106714"/>
            <a:ext cx="341376" cy="4644571"/>
          </a:xfrm>
          <a:prstGeom prst="rect">
            <a:avLst/>
          </a:prstGeom>
        </p:spPr>
      </p:pic>
      <p:grpSp>
        <p:nvGrpSpPr>
          <p:cNvPr id="3" name="Group 2"/>
          <p:cNvGrpSpPr/>
          <p:nvPr/>
        </p:nvGrpSpPr>
        <p:grpSpPr>
          <a:xfrm>
            <a:off x="6096" y="1110052"/>
            <a:ext cx="7699248" cy="4644571"/>
            <a:chOff x="6096" y="1110052"/>
            <a:chExt cx="7699248" cy="4644571"/>
          </a:xfrm>
        </p:grpSpPr>
        <p:pic>
          <p:nvPicPr>
            <p:cNvPr id="10" name="Picture 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96" y="1110052"/>
              <a:ext cx="2164080" cy="4644571"/>
            </a:xfrm>
            <a:prstGeom prst="rect">
              <a:avLst/>
            </a:prstGeom>
          </p:spPr>
        </p:pic>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852160" y="1110052"/>
              <a:ext cx="1853184" cy="4644571"/>
            </a:xfrm>
            <a:prstGeom prst="rect">
              <a:avLst/>
            </a:prstGeom>
          </p:spPr>
        </p:pic>
      </p:grpSp>
      <p:grpSp>
        <p:nvGrpSpPr>
          <p:cNvPr id="15" name="Group 14"/>
          <p:cNvGrpSpPr/>
          <p:nvPr/>
        </p:nvGrpSpPr>
        <p:grpSpPr>
          <a:xfrm>
            <a:off x="4011168" y="1110052"/>
            <a:ext cx="5492496" cy="4647909"/>
            <a:chOff x="4011168" y="1110052"/>
            <a:chExt cx="5492496" cy="4647909"/>
          </a:xfrm>
        </p:grpSpPr>
        <p:pic>
          <p:nvPicPr>
            <p:cNvPr id="12" name="Picture 1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011168" y="1110052"/>
              <a:ext cx="1840992" cy="4644571"/>
            </a:xfrm>
            <a:prstGeom prst="rect">
              <a:avLst/>
            </a:prstGeom>
          </p:spPr>
        </p:pic>
        <p:pic>
          <p:nvPicPr>
            <p:cNvPr id="14" name="Picture 13"/>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637789" y="1113390"/>
              <a:ext cx="1865875" cy="4644571"/>
            </a:xfrm>
            <a:prstGeom prst="rect">
              <a:avLst/>
            </a:prstGeom>
          </p:spPr>
        </p:pic>
      </p:grpSp>
      <p:pic>
        <p:nvPicPr>
          <p:cNvPr id="13" name="Picture 12"/>
          <p:cNvPicPr>
            <a:picLocks noChangeAspect="1"/>
          </p:cNvPicPr>
          <p:nvPr/>
        </p:nvPicPr>
        <p:blipFill rotWithShape="1">
          <a:blip r:embed="rId9" cstate="screen">
            <a:extLst>
              <a:ext uri="{28A0092B-C50C-407E-A947-70E740481C1C}">
                <a14:useLocalDpi xmlns:a14="http://schemas.microsoft.com/office/drawing/2010/main"/>
              </a:ext>
            </a:extLst>
          </a:blip>
          <a:srcRect r="-840" b="-6175"/>
          <a:stretch/>
        </p:blipFill>
        <p:spPr>
          <a:xfrm>
            <a:off x="115325" y="5559132"/>
            <a:ext cx="12192000" cy="210021"/>
          </a:xfrm>
          <a:prstGeom prst="rect">
            <a:avLst/>
          </a:prstGeom>
        </p:spPr>
      </p:pic>
      <p:sp>
        <p:nvSpPr>
          <p:cNvPr id="17" name="Oval 16"/>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104942179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6104" y="2059345"/>
            <a:ext cx="1505634" cy="1147151"/>
          </a:xfrm>
          <a:prstGeom prst="rect">
            <a:avLst/>
          </a:prstGeom>
        </p:spPr>
      </p:pic>
      <p:sp>
        <p:nvSpPr>
          <p:cNvPr id="5" name="Oval 4"/>
          <p:cNvSpPr/>
          <p:nvPr/>
        </p:nvSpPr>
        <p:spPr>
          <a:xfrm>
            <a:off x="140222" y="216066"/>
            <a:ext cx="718864" cy="718864"/>
          </a:xfrm>
          <a:prstGeom prst="ellipse">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2</a:t>
            </a:r>
            <a:endParaRPr kumimoji="0" lang="en-US" sz="60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endParaRPr>
          </a:p>
        </p:txBody>
      </p:sp>
      <p:sp>
        <p:nvSpPr>
          <p:cNvPr id="6" name="Title 1"/>
          <p:cNvSpPr>
            <a:spLocks noGrp="1"/>
          </p:cNvSpPr>
          <p:nvPr>
            <p:ph type="title"/>
          </p:nvPr>
        </p:nvSpPr>
        <p:spPr>
          <a:xfrm>
            <a:off x="967232" y="304800"/>
            <a:ext cx="5531104" cy="762000"/>
          </a:xfrm>
        </p:spPr>
        <p:txBody>
          <a:bodyPr/>
          <a:lstStyle/>
          <a:p>
            <a:r>
              <a:rPr lang="en-US" smtClean="0">
                <a:latin typeface="Helvetica Neue" charset="0"/>
                <a:ea typeface="Helvetica Neue" charset="0"/>
                <a:cs typeface="Helvetica Neue" charset="0"/>
              </a:rPr>
              <a:t>Predicting known domains</a:t>
            </a:r>
            <a:endParaRPr lang="en-US" dirty="0">
              <a:latin typeface="Helvetica Neue" charset="0"/>
              <a:ea typeface="Helvetica Neue" charset="0"/>
              <a:cs typeface="Helvetica Neue"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96686" y="748941"/>
            <a:ext cx="1003300" cy="1651000"/>
          </a:xfrm>
          <a:prstGeom prst="rect">
            <a:avLst/>
          </a:prstGeom>
        </p:spPr>
      </p:pic>
      <p:sp>
        <p:nvSpPr>
          <p:cNvPr id="8" name="TextBox 7"/>
          <p:cNvSpPr txBox="1"/>
          <p:nvPr/>
        </p:nvSpPr>
        <p:spPr>
          <a:xfrm>
            <a:off x="6999986" y="1381919"/>
            <a:ext cx="2385525" cy="523220"/>
          </a:xfrm>
          <a:prstGeom prst="rect">
            <a:avLst/>
          </a:prstGeom>
          <a:noFill/>
        </p:spPr>
        <p:txBody>
          <a:bodyPr wrap="none" rtlCol="0">
            <a:spAutoFit/>
          </a:bodyPr>
          <a:lstStyle/>
          <a:p>
            <a:r>
              <a:rPr lang="en-US" sz="2800" dirty="0" smtClean="0">
                <a:latin typeface="Helvetica Neue" charset="0"/>
                <a:ea typeface="Helvetica Neue" charset="0"/>
                <a:cs typeface="Helvetica Neue" charset="0"/>
              </a:rPr>
              <a:t>4538 proteins</a:t>
            </a:r>
            <a:endParaRPr lang="en-US" sz="2800" dirty="0">
              <a:latin typeface="Helvetica Neue" charset="0"/>
              <a:ea typeface="Helvetica Neue" charset="0"/>
              <a:cs typeface="Helvetica Neue" charset="0"/>
            </a:endParaRPr>
          </a:p>
        </p:txBody>
      </p:sp>
      <p:sp>
        <p:nvSpPr>
          <p:cNvPr id="9" name="TextBox 8"/>
          <p:cNvSpPr txBox="1"/>
          <p:nvPr/>
        </p:nvSpPr>
        <p:spPr>
          <a:xfrm>
            <a:off x="3446063" y="1385368"/>
            <a:ext cx="2702919" cy="523220"/>
          </a:xfrm>
          <a:prstGeom prst="rect">
            <a:avLst/>
          </a:prstGeom>
          <a:noFill/>
        </p:spPr>
        <p:txBody>
          <a:bodyPr wrap="none" rtlCol="0">
            <a:spAutoFit/>
          </a:bodyPr>
          <a:lstStyle/>
          <a:p>
            <a:r>
              <a:rPr lang="en-US" sz="2800" smtClean="0">
                <a:latin typeface="Helvetica Neue" charset="0"/>
                <a:ea typeface="Helvetica Neue" charset="0"/>
                <a:cs typeface="Helvetica Neue" charset="0"/>
              </a:rPr>
              <a:t>Viral-interacting</a:t>
            </a:r>
            <a:endParaRPr lang="en-US" sz="2800" dirty="0">
              <a:latin typeface="Helvetica Neue" charset="0"/>
              <a:ea typeface="Helvetica Neue" charset="0"/>
              <a:cs typeface="Helvetica Neue" charset="0"/>
            </a:endParaRPr>
          </a:p>
        </p:txBody>
      </p:sp>
      <p:sp>
        <p:nvSpPr>
          <p:cNvPr id="10" name="TextBox 9"/>
          <p:cNvSpPr txBox="1"/>
          <p:nvPr/>
        </p:nvSpPr>
        <p:spPr>
          <a:xfrm>
            <a:off x="8958224" y="2217421"/>
            <a:ext cx="2633472" cy="954107"/>
          </a:xfrm>
          <a:prstGeom prst="rect">
            <a:avLst/>
          </a:prstGeom>
          <a:noFill/>
        </p:spPr>
        <p:txBody>
          <a:bodyPr wrap="square" rtlCol="0">
            <a:spAutoFit/>
          </a:bodyPr>
          <a:lstStyle/>
          <a:p>
            <a:r>
              <a:rPr lang="is-IS" sz="2800" dirty="0" smtClean="0">
                <a:latin typeface="Helvetica Neue" charset="0"/>
                <a:ea typeface="Helvetica Neue" charset="0"/>
                <a:cs typeface="Helvetica Neue" charset="0"/>
              </a:rPr>
              <a:t>2858 domains</a:t>
            </a:r>
          </a:p>
          <a:p>
            <a:r>
              <a:rPr lang="is-IS" sz="2800" dirty="0" smtClean="0">
                <a:latin typeface="Helvetica Neue" charset="0"/>
                <a:ea typeface="Helvetica Neue" charset="0"/>
                <a:cs typeface="Helvetica Neue" charset="0"/>
              </a:rPr>
              <a:t>1961 in Pfam</a:t>
            </a:r>
            <a:endParaRPr lang="en-US" sz="2800" dirty="0">
              <a:latin typeface="Helvetica Neue" charset="0"/>
              <a:ea typeface="Helvetica Neue" charset="0"/>
              <a:cs typeface="Helvetica Neue" charset="0"/>
            </a:endParaRPr>
          </a:p>
        </p:txBody>
      </p:sp>
      <p:sp>
        <p:nvSpPr>
          <p:cNvPr id="11" name="Rectangle 10"/>
          <p:cNvSpPr/>
          <p:nvPr/>
        </p:nvSpPr>
        <p:spPr>
          <a:xfrm>
            <a:off x="1853184" y="3625465"/>
            <a:ext cx="8900160" cy="1200329"/>
          </a:xfrm>
          <a:prstGeom prst="rect">
            <a:avLst/>
          </a:prstGeom>
        </p:spPr>
        <p:txBody>
          <a:bodyPr wrap="square">
            <a:spAutoFit/>
          </a:bodyPr>
          <a:lstStyle/>
          <a:p>
            <a:r>
              <a:rPr lang="en-US" dirty="0">
                <a:solidFill>
                  <a:srgbClr val="222222"/>
                </a:solidFill>
                <a:latin typeface="Helvetica Neue" charset="0"/>
                <a:ea typeface="Helvetica Neue" charset="0"/>
                <a:cs typeface="Helvetica Neue" charset="0"/>
              </a:rPr>
              <a:t>Domains are distinct functional, structural or sequence units that may exist in a variety of biological contexts. A match to an </a:t>
            </a:r>
            <a:r>
              <a:rPr lang="en-US" dirty="0" err="1">
                <a:solidFill>
                  <a:srgbClr val="222222"/>
                </a:solidFill>
                <a:latin typeface="Helvetica Neue" charset="0"/>
                <a:ea typeface="Helvetica Neue" charset="0"/>
                <a:cs typeface="Helvetica Neue" charset="0"/>
              </a:rPr>
              <a:t>InterPro</a:t>
            </a:r>
            <a:r>
              <a:rPr lang="en-US" dirty="0">
                <a:solidFill>
                  <a:srgbClr val="222222"/>
                </a:solidFill>
                <a:latin typeface="Helvetica Neue" charset="0"/>
                <a:ea typeface="Helvetica Neue" charset="0"/>
                <a:cs typeface="Helvetica Neue" charset="0"/>
              </a:rPr>
              <a:t> entry of this type indicates the presence of a domain.</a:t>
            </a:r>
            <a:endParaRPr lang="en-US" dirty="0">
              <a:latin typeface="Helvetica Neue" charset="0"/>
              <a:ea typeface="Helvetica Neue" charset="0"/>
              <a:cs typeface="Helvetica Neue" charset="0"/>
            </a:endParaRPr>
          </a:p>
        </p:txBody>
      </p:sp>
      <p:sp>
        <p:nvSpPr>
          <p:cNvPr id="12" name="TextBox 11"/>
          <p:cNvSpPr txBox="1"/>
          <p:nvPr/>
        </p:nvSpPr>
        <p:spPr>
          <a:xfrm>
            <a:off x="408102" y="5162731"/>
            <a:ext cx="11177168" cy="769441"/>
          </a:xfrm>
          <a:prstGeom prst="rect">
            <a:avLst/>
          </a:prstGeom>
          <a:noFill/>
        </p:spPr>
        <p:txBody>
          <a:bodyPr wrap="square" rtlCol="0">
            <a:spAutoFit/>
          </a:bodyPr>
          <a:lstStyle/>
          <a:p>
            <a:r>
              <a:rPr lang="en-US" sz="2200" dirty="0" smtClean="0">
                <a:latin typeface="Helvetica Neue" charset="0"/>
                <a:ea typeface="Helvetica Neue" charset="0"/>
                <a:cs typeface="Helvetica Neue" charset="0"/>
              </a:rPr>
              <a:t>CATH-Gene3D, CDD, HAMAP, PANTHER, </a:t>
            </a:r>
            <a:r>
              <a:rPr lang="en-US" sz="2200" dirty="0" err="1" smtClean="0">
                <a:latin typeface="Helvetica Neue" charset="0"/>
                <a:ea typeface="Helvetica Neue" charset="0"/>
                <a:cs typeface="Helvetica Neue" charset="0"/>
              </a:rPr>
              <a:t>Pfam</a:t>
            </a:r>
            <a:r>
              <a:rPr lang="en-US" sz="2200" dirty="0" smtClean="0">
                <a:latin typeface="Helvetica Neue" charset="0"/>
                <a:ea typeface="Helvetica Neue" charset="0"/>
                <a:cs typeface="Helvetica Neue" charset="0"/>
              </a:rPr>
              <a:t>, PIRSF, PRINTS, </a:t>
            </a:r>
            <a:r>
              <a:rPr lang="en-US" sz="2200" dirty="0" err="1" smtClean="0">
                <a:latin typeface="Helvetica Neue" charset="0"/>
                <a:ea typeface="Helvetica Neue" charset="0"/>
                <a:cs typeface="Helvetica Neue" charset="0"/>
              </a:rPr>
              <a:t>ProDom</a:t>
            </a:r>
            <a:r>
              <a:rPr lang="en-US" sz="2200" dirty="0" smtClean="0">
                <a:latin typeface="Helvetica Neue" charset="0"/>
                <a:ea typeface="Helvetica Neue" charset="0"/>
                <a:cs typeface="Helvetica Neue" charset="0"/>
              </a:rPr>
              <a:t>, PROSITE, SFLD, SMART, SUPERFAMILY, </a:t>
            </a:r>
            <a:r>
              <a:rPr lang="en-US" sz="2200" dirty="0">
                <a:latin typeface="Helvetica Neue" charset="0"/>
                <a:ea typeface="Helvetica Neue" charset="0"/>
                <a:cs typeface="Helvetica Neue" charset="0"/>
              </a:rPr>
              <a:t>TIGRFAMs</a:t>
            </a:r>
          </a:p>
        </p:txBody>
      </p:sp>
      <p:cxnSp>
        <p:nvCxnSpPr>
          <p:cNvPr id="13" name="Straight Arrow Connector 12"/>
          <p:cNvCxnSpPr>
            <a:endCxn id="10" idx="1"/>
          </p:cNvCxnSpPr>
          <p:nvPr/>
        </p:nvCxnSpPr>
        <p:spPr bwMode="auto">
          <a:xfrm>
            <a:off x="6906059" y="1837666"/>
            <a:ext cx="2052165" cy="856809"/>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656804624"/>
      </p:ext>
    </p:extLst>
  </p:cSld>
  <p:clrMapOvr>
    <a:masterClrMapping/>
  </p:clrMapOvr>
  <p:transition>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val 4"/>
          <p:cNvSpPr/>
          <p:nvPr/>
        </p:nvSpPr>
        <p:spPr>
          <a:xfrm>
            <a:off x="140222" y="216066"/>
            <a:ext cx="718864" cy="718864"/>
          </a:xfrm>
          <a:prstGeom prst="ellipse">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rPr>
              <a:t>2</a:t>
            </a:r>
            <a:endParaRPr kumimoji="0" lang="en-US" sz="6000" b="0" i="0" u="none" strike="noStrike" kern="0" cap="none" spc="0" normalizeH="0" baseline="0" noProof="0" dirty="0" smtClean="0">
              <a:ln>
                <a:noFill/>
              </a:ln>
              <a:solidFill>
                <a:prstClr val="white"/>
              </a:solidFill>
              <a:effectLst/>
              <a:uLnTx/>
              <a:uFillTx/>
              <a:latin typeface="Helvetica Neue" charset="0"/>
              <a:ea typeface="Helvetica Neue" charset="0"/>
              <a:cs typeface="Helvetica Neue" charset="0"/>
            </a:endParaRPr>
          </a:p>
        </p:txBody>
      </p:sp>
      <p:sp>
        <p:nvSpPr>
          <p:cNvPr id="6" name="Title 1"/>
          <p:cNvSpPr>
            <a:spLocks noGrp="1"/>
          </p:cNvSpPr>
          <p:nvPr>
            <p:ph type="title"/>
          </p:nvPr>
        </p:nvSpPr>
        <p:spPr>
          <a:xfrm>
            <a:off x="967232" y="304800"/>
            <a:ext cx="5531104" cy="762000"/>
          </a:xfrm>
        </p:spPr>
        <p:txBody>
          <a:bodyPr/>
          <a:lstStyle/>
          <a:p>
            <a:r>
              <a:rPr lang="en-US" smtClean="0">
                <a:latin typeface="Helvetica Neue" charset="0"/>
                <a:ea typeface="Helvetica Neue" charset="0"/>
                <a:cs typeface="Helvetica Neue" charset="0"/>
              </a:rPr>
              <a:t>Predicting known domains</a:t>
            </a:r>
            <a:endParaRPr lang="en-US" dirty="0">
              <a:latin typeface="Helvetica Neue" charset="0"/>
              <a:ea typeface="Helvetica Neue" charset="0"/>
              <a:cs typeface="Helvetica Neue" charset="0"/>
            </a:endParaRP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0222" y="1444752"/>
            <a:ext cx="5779698" cy="3962400"/>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8674" y="1444752"/>
            <a:ext cx="6001994" cy="4114800"/>
          </a:xfrm>
          <a:prstGeom prst="rect">
            <a:avLst/>
          </a:prstGeom>
        </p:spPr>
      </p:pic>
    </p:spTree>
    <p:extLst>
      <p:ext uri="{BB962C8B-B14F-4D97-AF65-F5344CB8AC3E}">
        <p14:creationId xmlns:p14="http://schemas.microsoft.com/office/powerpoint/2010/main" val="843322868"/>
      </p:ext>
    </p:extLst>
  </p:cSld>
  <p:clrMapOvr>
    <a:masterClrMapping/>
  </p:clrMapOvr>
  <p:transition>
    <p:cut/>
  </p:transition>
  <p:timing>
    <p:tnLst>
      <p:par>
        <p:cTn id="1" dur="indefinite" restart="never" nodeType="tmRoot"/>
      </p:par>
    </p:tnLst>
  </p:timing>
</p:sld>
</file>

<file path=ppt/theme/theme1.xml><?xml version="1.0" encoding="utf-8"?>
<a:theme xmlns:a="http://schemas.openxmlformats.org/drawingml/2006/main" name="EMBL-EBI_slide_template_July_2015">
  <a:themeElements>
    <a:clrScheme name="">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007E82"/>
      </a:hlink>
      <a:folHlink>
        <a:srgbClr val="72AD46"/>
      </a:folHlink>
    </a:clrScheme>
    <a:fontScheme name="Leere Prä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lnDef>
  </a:objectDefaults>
  <a:extraClrSchemeLst>
    <a:extraClrScheme>
      <a:clrScheme name="Leere Präsentation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ere Prä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MBL-EBI_slide_template_widescreen_2017" id="{55DECE42-137A-B64C-8FE9-A201FE90C3FF}" vid="{5C6ED9C1-695C-A049-8DEA-21EFD7BDF6B0}"/>
    </a:ext>
  </a:extLst>
</a:theme>
</file>

<file path=ppt/theme/theme2.xml><?xml version="1.0" encoding="utf-8"?>
<a:theme xmlns:a="http://schemas.openxmlformats.org/drawingml/2006/main" name="1_Leere Präsentation">
  <a:themeElements>
    <a:clrScheme name="">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007E82"/>
      </a:hlink>
      <a:folHlink>
        <a:srgbClr val="72AD46"/>
      </a:folHlink>
    </a:clrScheme>
    <a:fontScheme name="Leere Prä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lnDef>
  </a:objectDefaults>
  <a:extraClrSchemeLst>
    <a:extraClrScheme>
      <a:clrScheme name="Leere Präsentation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ere Prä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MBL-EBI_slide_template_widescreen_2017" id="{55DECE42-137A-B64C-8FE9-A201FE90C3FF}" vid="{E2383BB3-883D-CA46-8288-92E9C5732C9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EMBL-EBI_slide_template_widescreen_2017</Template>
  <TotalTime>8588</TotalTime>
  <Words>1045</Words>
  <Application>Microsoft Macintosh PowerPoint</Application>
  <PresentationFormat>Widescreen</PresentationFormat>
  <Paragraphs>212</Paragraphs>
  <Slides>25</Slides>
  <Notes>9</Notes>
  <HiddenSlides>5</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Calibri</vt:lpstr>
      <vt:lpstr>Helvetica Neue</vt:lpstr>
      <vt:lpstr>HelveticaNeueLT Pro 35 Th</vt:lpstr>
      <vt:lpstr>HelveticaNeueLT Pro 45 Lt</vt:lpstr>
      <vt:lpstr>ＭＳ Ｐゴシック</vt:lpstr>
      <vt:lpstr>Times</vt:lpstr>
      <vt:lpstr>Arial</vt:lpstr>
      <vt:lpstr>EMBL-EBI_slide_template_July_2015</vt:lpstr>
      <vt:lpstr>1_Leere Präsentation</vt:lpstr>
      <vt:lpstr>Identifying novel functional linear motifs using host-viral protein interactions and the principle of convergent evolution</vt:lpstr>
      <vt:lpstr>Overview</vt:lpstr>
      <vt:lpstr>Interaction dataset</vt:lpstr>
      <vt:lpstr>PowerPoint Presentation</vt:lpstr>
      <vt:lpstr>Interaction dataset</vt:lpstr>
      <vt:lpstr>PowerPoint Presentation</vt:lpstr>
      <vt:lpstr>Viral-interacting proteins appears as hubs: study bias</vt:lpstr>
      <vt:lpstr>Predicting known domains</vt:lpstr>
      <vt:lpstr>Predicting known domains</vt:lpstr>
      <vt:lpstr>Identifying domains likely to mediate interaction</vt:lpstr>
      <vt:lpstr>Estimating which domains are enriched</vt:lpstr>
      <vt:lpstr>Estimating which domains are enriched</vt:lpstr>
      <vt:lpstr>Estimating which domains are enriched</vt:lpstr>
      <vt:lpstr>Estimating which domains are enriched</vt:lpstr>
      <vt:lpstr>Protein kinases and Zinc-finger proteins also identify domains enriched in ELM domains</vt:lpstr>
      <vt:lpstr>Motif search setup</vt:lpstr>
      <vt:lpstr>Evaluating performance</vt:lpstr>
      <vt:lpstr>PowerPoint Presentation</vt:lpstr>
      <vt:lpstr>Other linear motifs: targeting signals, docking, cleavage sites and degrons</vt:lpstr>
      <vt:lpstr>Other linear motifs: targeting signals, docking, cleavage sites and degrons</vt:lpstr>
      <vt:lpstr>Linear motif search results</vt:lpstr>
      <vt:lpstr>PowerPoint Presentation</vt:lpstr>
      <vt:lpstr>PowerPoint Presentation</vt:lpstr>
      <vt:lpstr>Next steps</vt:lpstr>
      <vt:lpstr>Thank you for attention</vt:lpstr>
    </vt:vector>
  </TitlesOfParts>
  <Manager/>
  <Company/>
  <LinksUpToDate>false</LinksUpToDate>
  <SharedDoc>false</SharedDoc>
  <HyperlinkBase/>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Vitalii Kleshchevnikov</dc:creator>
  <cp:keywords/>
  <dc:description/>
  <cp:lastModifiedBy>Vitalii Kleshchevnikov</cp:lastModifiedBy>
  <cp:revision>80</cp:revision>
  <dcterms:created xsi:type="dcterms:W3CDTF">2017-10-24T15:06:06Z</dcterms:created>
  <dcterms:modified xsi:type="dcterms:W3CDTF">2017-11-13T10:54:17Z</dcterms:modified>
  <cp:category/>
</cp:coreProperties>
</file>